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7" r:id="rId4"/>
    <p:sldMasterId id="2147483691" r:id="rId5"/>
    <p:sldMasterId id="2147483700" r:id="rId6"/>
    <p:sldMasterId id="2147483709" r:id="rId7"/>
  </p:sldMasterIdLst>
  <p:notesMasterIdLst>
    <p:notesMasterId r:id="rId29"/>
  </p:notesMasterIdLst>
  <p:handoutMasterIdLst>
    <p:handoutMasterId r:id="rId30"/>
  </p:handoutMasterIdLst>
  <p:sldIdLst>
    <p:sldId id="285" r:id="rId8"/>
    <p:sldId id="262" r:id="rId9"/>
    <p:sldId id="426" r:id="rId10"/>
    <p:sldId id="427" r:id="rId11"/>
    <p:sldId id="429" r:id="rId12"/>
    <p:sldId id="433" r:id="rId13"/>
    <p:sldId id="434" r:id="rId14"/>
    <p:sldId id="435" r:id="rId15"/>
    <p:sldId id="436" r:id="rId16"/>
    <p:sldId id="437" r:id="rId17"/>
    <p:sldId id="438" r:id="rId18"/>
    <p:sldId id="439" r:id="rId19"/>
    <p:sldId id="440" r:id="rId20"/>
    <p:sldId id="441" r:id="rId21"/>
    <p:sldId id="442" r:id="rId22"/>
    <p:sldId id="443" r:id="rId23"/>
    <p:sldId id="445" r:id="rId24"/>
    <p:sldId id="446" r:id="rId25"/>
    <p:sldId id="447" r:id="rId26"/>
    <p:sldId id="444" r:id="rId27"/>
    <p:sldId id="425" r:id="rId28"/>
  </p:sldIdLst>
  <p:sldSz cx="12192000" cy="6858000"/>
  <p:notesSz cx="6858000" cy="9144000"/>
  <p:embeddedFontLst>
    <p:embeddedFont>
      <p:font typeface="Abadi" panose="020B0604020104020204" pitchFamily="34" charset="0"/>
      <p:regular r:id="rId31"/>
    </p:embeddedFont>
    <p:embeddedFont>
      <p:font typeface="Barlow Light" panose="00000400000000000000" pitchFamily="2" charset="0"/>
      <p:regular r:id="rId32"/>
      <p:italic r:id="rId33"/>
    </p:embeddedFont>
    <p:embeddedFont>
      <p:font typeface="Barlow SemiBold" panose="00000700000000000000"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Extrabold" panose="020B0906030804020204" pitchFamily="34" charset="0"/>
      <p:bold r:id="rId50"/>
      <p:italic r:id="rId51"/>
      <p:boldItalic r:id="rId52"/>
    </p:embeddedFont>
    <p:embeddedFont>
      <p:font typeface="Open Sans Light" panose="020B0306030504020204" pitchFamily="34" charset="0"/>
      <p:regular r:id="rId53"/>
      <p:italic r:id="rId54"/>
    </p:embeddedFont>
    <p:embeddedFont>
      <p:font typeface="Open Sans Semibold" panose="020B0706030804020204"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3D3A3B"/>
    <a:srgbClr val="E7E7E8"/>
    <a:srgbClr val="00CB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86473" autoAdjust="0"/>
  </p:normalViewPr>
  <p:slideViewPr>
    <p:cSldViewPr snapToGrid="0" snapToObjects="1">
      <p:cViewPr varScale="1">
        <p:scale>
          <a:sx n="64" d="100"/>
          <a:sy n="64" d="100"/>
        </p:scale>
        <p:origin x="772" y="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9.fntdata"/><Relationship Id="rId21" Type="http://schemas.openxmlformats.org/officeDocument/2006/relationships/slide" Target="slides/slide14.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notesMaster" Target="notesMasters/notes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1.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3.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7E11E6-8150-AF44-AFE7-DF986568B2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F99326-1140-9949-874B-CD046F3049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5A953B-9909-7344-830D-F654C8372957}" type="datetimeFigureOut">
              <a:rPr lang="en-US" smtClean="0"/>
              <a:t>10/17/2023</a:t>
            </a:fld>
            <a:endParaRPr lang="en-US"/>
          </a:p>
        </p:txBody>
      </p:sp>
      <p:sp>
        <p:nvSpPr>
          <p:cNvPr id="4" name="Footer Placeholder 3">
            <a:extLst>
              <a:ext uri="{FF2B5EF4-FFF2-40B4-BE49-F238E27FC236}">
                <a16:creationId xmlns:a16="http://schemas.microsoft.com/office/drawing/2014/main" id="{AE5CB73C-BF19-5C49-9411-5E8924F194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D62293-26BF-CA45-A807-782718E6AF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848B1-B0DD-424F-802B-05423415D106}" type="slidenum">
              <a:rPr lang="en-US" smtClean="0"/>
              <a:t>‹#›</a:t>
            </a:fld>
            <a:endParaRPr lang="en-US"/>
          </a:p>
        </p:txBody>
      </p:sp>
    </p:spTree>
    <p:extLst>
      <p:ext uri="{BB962C8B-B14F-4D97-AF65-F5344CB8AC3E}">
        <p14:creationId xmlns:p14="http://schemas.microsoft.com/office/powerpoint/2010/main" val="562753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2CC0F-9473-0047-886D-57B7E191AF4C}"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D582C-B91B-2B4F-BB3D-6012B5620939}" type="slidenum">
              <a:rPr lang="en-US" smtClean="0"/>
              <a:t>‹#›</a:t>
            </a:fld>
            <a:endParaRPr lang="en-US" dirty="0"/>
          </a:p>
        </p:txBody>
      </p:sp>
    </p:spTree>
    <p:extLst>
      <p:ext uri="{BB962C8B-B14F-4D97-AF65-F5344CB8AC3E}">
        <p14:creationId xmlns:p14="http://schemas.microsoft.com/office/powerpoint/2010/main" val="997835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BD582C-B91B-2B4F-BB3D-6012B5620939}" type="slidenum">
              <a:rPr lang="en-US" smtClean="0"/>
              <a:t>5</a:t>
            </a:fld>
            <a:endParaRPr lang="en-US" dirty="0"/>
          </a:p>
        </p:txBody>
      </p:sp>
    </p:spTree>
    <p:extLst>
      <p:ext uri="{BB962C8B-B14F-4D97-AF65-F5344CB8AC3E}">
        <p14:creationId xmlns:p14="http://schemas.microsoft.com/office/powerpoint/2010/main" val="103948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BD582C-B91B-2B4F-BB3D-6012B5620939}" type="slidenum">
              <a:rPr lang="en-US" smtClean="0"/>
              <a:t>6</a:t>
            </a:fld>
            <a:endParaRPr lang="en-US" dirty="0"/>
          </a:p>
        </p:txBody>
      </p:sp>
    </p:spTree>
    <p:extLst>
      <p:ext uri="{BB962C8B-B14F-4D97-AF65-F5344CB8AC3E}">
        <p14:creationId xmlns:p14="http://schemas.microsoft.com/office/powerpoint/2010/main" val="145547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3BD582C-B91B-2B4F-BB3D-6012B5620939}" type="slidenum">
              <a:rPr lang="en-US" smtClean="0"/>
              <a:t>18</a:t>
            </a:fld>
            <a:endParaRPr lang="en-US" dirty="0"/>
          </a:p>
        </p:txBody>
      </p:sp>
    </p:spTree>
    <p:extLst>
      <p:ext uri="{BB962C8B-B14F-4D97-AF65-F5344CB8AC3E}">
        <p14:creationId xmlns:p14="http://schemas.microsoft.com/office/powerpoint/2010/main" val="255417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rge logo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9EEF8-F59E-404A-ADC6-4CDB120479DB}"/>
              </a:ext>
            </a:extLst>
          </p:cNvPr>
          <p:cNvPicPr>
            <a:picLocks noChangeAspect="1"/>
          </p:cNvPicPr>
          <p:nvPr/>
        </p:nvPicPr>
        <p:blipFill>
          <a:blip r:embed="rId2"/>
          <a:stretch>
            <a:fillRect/>
          </a:stretch>
        </p:blipFill>
        <p:spPr>
          <a:xfrm>
            <a:off x="9984686" y="422097"/>
            <a:ext cx="1762621" cy="855390"/>
          </a:xfrm>
          <a:prstGeom prst="rect">
            <a:avLst/>
          </a:prstGeom>
          <a:ln w="6350">
            <a:noFill/>
          </a:ln>
        </p:spPr>
      </p:pic>
      <p:pic>
        <p:nvPicPr>
          <p:cNvPr id="3" name="Picture 2">
            <a:extLst>
              <a:ext uri="{FF2B5EF4-FFF2-40B4-BE49-F238E27FC236}">
                <a16:creationId xmlns:a16="http://schemas.microsoft.com/office/drawing/2014/main" id="{3AA94B2B-C868-468D-91DC-8F17D0A5F9D5}"/>
              </a:ext>
            </a:extLst>
          </p:cNvPr>
          <p:cNvPicPr>
            <a:picLocks noChangeAspect="1"/>
          </p:cNvPicPr>
          <p:nvPr userDrawn="1"/>
        </p:nvPicPr>
        <p:blipFill>
          <a:blip r:embed="rId2"/>
          <a:stretch>
            <a:fillRect/>
          </a:stretch>
        </p:blipFill>
        <p:spPr>
          <a:xfrm>
            <a:off x="9984686" y="422097"/>
            <a:ext cx="1762621" cy="855390"/>
          </a:xfrm>
          <a:prstGeom prst="rect">
            <a:avLst/>
          </a:prstGeom>
          <a:ln w="6350">
            <a:noFill/>
          </a:ln>
        </p:spPr>
      </p:pic>
    </p:spTree>
    <p:extLst>
      <p:ext uri="{BB962C8B-B14F-4D97-AF65-F5344CB8AC3E}">
        <p14:creationId xmlns:p14="http://schemas.microsoft.com/office/powerpoint/2010/main" val="15458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slide with tab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13" name="Picture 12">
            <a:extLst>
              <a:ext uri="{FF2B5EF4-FFF2-40B4-BE49-F238E27FC236}">
                <a16:creationId xmlns:a16="http://schemas.microsoft.com/office/drawing/2014/main" id="{47FA5ACD-3A97-B149-B36C-5AA415250D9B}"/>
              </a:ext>
            </a:extLst>
          </p:cNvPr>
          <p:cNvPicPr>
            <a:picLocks noChangeAspect="1"/>
          </p:cNvPicPr>
          <p:nvPr userDrawn="1"/>
        </p:nvPicPr>
        <p:blipFill rotWithShape="1">
          <a:blip r:embed="rId3"/>
          <a:srcRect l="79226" t="68124" r="-962" b="10595"/>
          <a:stretch/>
        </p:blipFill>
        <p:spPr>
          <a:xfrm>
            <a:off x="10260622" y="211344"/>
            <a:ext cx="1690585" cy="3300759"/>
          </a:xfrm>
          <a:prstGeom prst="rect">
            <a:avLst/>
          </a:prstGeom>
        </p:spPr>
      </p:pic>
      <p:sp>
        <p:nvSpPr>
          <p:cNvPr id="11" name="Title 1">
            <a:extLst>
              <a:ext uri="{FF2B5EF4-FFF2-40B4-BE49-F238E27FC236}">
                <a16:creationId xmlns:a16="http://schemas.microsoft.com/office/drawing/2014/main" id="{1E6306D7-3A2F-F940-9F7B-15EB392CABC8}"/>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4" name="Subtitle 2">
            <a:extLst>
              <a:ext uri="{FF2B5EF4-FFF2-40B4-BE49-F238E27FC236}">
                <a16:creationId xmlns:a16="http://schemas.microsoft.com/office/drawing/2014/main" id="{8DCA242E-7F41-D547-A34B-ECAD02B74087}"/>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15" name="Text Placeholder 4">
            <a:extLst>
              <a:ext uri="{FF2B5EF4-FFF2-40B4-BE49-F238E27FC236}">
                <a16:creationId xmlns:a16="http://schemas.microsoft.com/office/drawing/2014/main" id="{9E5544B2-7476-044A-821A-71516FF0BD77}"/>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6" name="Text Placeholder 7">
            <a:extLst>
              <a:ext uri="{FF2B5EF4-FFF2-40B4-BE49-F238E27FC236}">
                <a16:creationId xmlns:a16="http://schemas.microsoft.com/office/drawing/2014/main" id="{5BA71D75-C832-624C-ADF5-2477EC2446C8}"/>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5" name="Table Placeholder 4">
            <a:extLst>
              <a:ext uri="{FF2B5EF4-FFF2-40B4-BE49-F238E27FC236}">
                <a16:creationId xmlns:a16="http://schemas.microsoft.com/office/drawing/2014/main" id="{8E0CB9A1-AA5A-1F45-81B8-6B21FDF845C8}"/>
              </a:ext>
            </a:extLst>
          </p:cNvPr>
          <p:cNvSpPr>
            <a:spLocks noGrp="1"/>
          </p:cNvSpPr>
          <p:nvPr>
            <p:ph type="tbl" sz="quarter" idx="12"/>
          </p:nvPr>
        </p:nvSpPr>
        <p:spPr>
          <a:xfrm>
            <a:off x="430281" y="3039762"/>
            <a:ext cx="9687754" cy="2309386"/>
          </a:xfrm>
          <a:prstGeom prst="rect">
            <a:avLst/>
          </a:prstGeom>
          <a:noFill/>
        </p:spPr>
        <p:txBody>
          <a:bodyPr/>
          <a:lstStyle>
            <a:lvl1pPr>
              <a:defRPr sz="1400"/>
            </a:lvl1pPr>
          </a:lstStyle>
          <a:p>
            <a:r>
              <a:rPr lang="en-US"/>
              <a:t>Click icon to add table</a:t>
            </a:r>
            <a:endParaRPr lang="en-US" dirty="0"/>
          </a:p>
        </p:txBody>
      </p:sp>
    </p:spTree>
    <p:extLst>
      <p:ext uri="{BB962C8B-B14F-4D97-AF65-F5344CB8AC3E}">
        <p14:creationId xmlns:p14="http://schemas.microsoft.com/office/powerpoint/2010/main" val="509413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55804"/>
            <a:ext cx="6089790" cy="923330"/>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Swinburne life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85430"/>
            <a:ext cx="6089790"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It’s what you make it</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748813"/>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Sam Sample</a:t>
            </a:r>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4076805"/>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23 April,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84250" r="-4719" b="9263"/>
          <a:stretch/>
        </p:blipFill>
        <p:spPr>
          <a:xfrm>
            <a:off x="5557919" y="5734878"/>
            <a:ext cx="5618375" cy="1006164"/>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p:nvPicPr>
        <p:blipFill rotWithShape="1">
          <a:blip r:embed="rId4"/>
          <a:srcRect l="22459" t="13219" r="23662" b="-264"/>
          <a:stretch/>
        </p:blipFill>
        <p:spPr>
          <a:xfrm>
            <a:off x="6894485" y="404038"/>
            <a:ext cx="4834735" cy="5198999"/>
          </a:xfrm>
          <a:prstGeom prst="rect">
            <a:avLst/>
          </a:prstGeom>
        </p:spPr>
      </p:pic>
      <p:pic>
        <p:nvPicPr>
          <p:cNvPr id="11" name="Picture 10">
            <a:extLst>
              <a:ext uri="{FF2B5EF4-FFF2-40B4-BE49-F238E27FC236}">
                <a16:creationId xmlns:a16="http://schemas.microsoft.com/office/drawing/2014/main" id="{81A8A8EC-9FB9-444F-A69E-63E5196ED0BD}"/>
              </a:ext>
            </a:extLst>
          </p:cNvPr>
          <p:cNvPicPr>
            <a:picLocks noChangeAspect="1"/>
          </p:cNvPicPr>
          <p:nvPr/>
        </p:nvPicPr>
        <p:blipFill rotWithShape="1">
          <a:blip r:embed="rId3"/>
          <a:srcRect l="32480" t="77968" r="52977" b="15545"/>
          <a:stretch/>
        </p:blipFill>
        <p:spPr>
          <a:xfrm>
            <a:off x="5557920" y="4760536"/>
            <a:ext cx="1131116" cy="1006164"/>
          </a:xfrm>
          <a:prstGeom prst="rect">
            <a:avLst/>
          </a:prstGeom>
        </p:spPr>
      </p:pic>
    </p:spTree>
    <p:extLst>
      <p:ext uri="{BB962C8B-B14F-4D97-AF65-F5344CB8AC3E}">
        <p14:creationId xmlns:p14="http://schemas.microsoft.com/office/powerpoint/2010/main" val="91234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77968" r="-4719" b="9263"/>
          <a:stretch/>
        </p:blipFill>
        <p:spPr>
          <a:xfrm>
            <a:off x="5557919" y="4760536"/>
            <a:ext cx="5618375" cy="1980506"/>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userDrawn="1"/>
        </p:nvPicPr>
        <p:blipFill rotWithShape="1">
          <a:blip r:embed="rId4"/>
          <a:srcRect l="26846" t="13787" r="21181" b="2382"/>
          <a:stretch/>
        </p:blipFill>
        <p:spPr>
          <a:xfrm>
            <a:off x="6894485" y="404038"/>
            <a:ext cx="4834735" cy="5198999"/>
          </a:xfrm>
          <a:prstGeom prst="rect">
            <a:avLst/>
          </a:prstGeom>
        </p:spPr>
      </p:pic>
    </p:spTree>
    <p:extLst>
      <p:ext uri="{BB962C8B-B14F-4D97-AF65-F5344CB8AC3E}">
        <p14:creationId xmlns:p14="http://schemas.microsoft.com/office/powerpoint/2010/main" val="362694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5" name="Picture 14">
            <a:extLst>
              <a:ext uri="{FF2B5EF4-FFF2-40B4-BE49-F238E27FC236}">
                <a16:creationId xmlns:a16="http://schemas.microsoft.com/office/drawing/2014/main" id="{0E56A9A7-BA5D-8F4F-87A5-52E81EF79B6E}"/>
              </a:ext>
            </a:extLst>
          </p:cNvPr>
          <p:cNvPicPr>
            <a:picLocks noChangeAspect="1"/>
          </p:cNvPicPr>
          <p:nvPr/>
        </p:nvPicPr>
        <p:blipFill rotWithShape="1">
          <a:blip r:embed="rId4"/>
          <a:srcRect l="7971" t="4838" r="27910"/>
          <a:stretch/>
        </p:blipFill>
        <p:spPr>
          <a:xfrm>
            <a:off x="7876014" y="452487"/>
            <a:ext cx="4315985" cy="4270342"/>
          </a:xfrm>
          <a:prstGeom prst="rect">
            <a:avLst/>
          </a:prstGeom>
        </p:spPr>
      </p:pic>
      <p:pic>
        <p:nvPicPr>
          <p:cNvPr id="14" name="Picture 13">
            <a:extLst>
              <a:ext uri="{FF2B5EF4-FFF2-40B4-BE49-F238E27FC236}">
                <a16:creationId xmlns:a16="http://schemas.microsoft.com/office/drawing/2014/main" id="{56A55381-D824-1843-9E81-B6C7DD276103}"/>
              </a:ext>
            </a:extLst>
          </p:cNvPr>
          <p:cNvPicPr>
            <a:picLocks noChangeAspect="1"/>
          </p:cNvPicPr>
          <p:nvPr/>
        </p:nvPicPr>
        <p:blipFill>
          <a:blip r:embed="rId5"/>
          <a:srcRect l="5833" r="5833"/>
          <a:stretch/>
        </p:blipFill>
        <p:spPr>
          <a:xfrm>
            <a:off x="5722463" y="4722829"/>
            <a:ext cx="2153551"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Tree>
    <p:extLst>
      <p:ext uri="{BB962C8B-B14F-4D97-AF65-F5344CB8AC3E}">
        <p14:creationId xmlns:p14="http://schemas.microsoft.com/office/powerpoint/2010/main" val="1809820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_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5"/>
            <a:ext cx="76717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Facilities </a:t>
            </a:r>
            <a:br>
              <a:rPr lang="en-US" dirty="0"/>
            </a:br>
            <a:r>
              <a:rPr lang="en-US" dirty="0"/>
              <a:t>and services</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853D571E-6C6A-4798-9A60-604AE949FEB4}"/>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96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mple_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4" cy="1077218"/>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Swinburne empowers you to </a:t>
            </a:r>
            <a:br>
              <a:rPr lang="en-US" dirty="0"/>
            </a:br>
            <a:r>
              <a:rPr lang="en-US" dirty="0"/>
              <a:t>make the most of your experience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p:nvPicPr>
        <p:blipFill>
          <a:blip r:embed="rId3"/>
          <a:stretch>
            <a:fillRect/>
          </a:stretch>
        </p:blipFill>
        <p:spPr>
          <a:xfrm>
            <a:off x="10886515" y="6104792"/>
            <a:ext cx="989746" cy="480318"/>
          </a:xfrm>
          <a:prstGeom prst="rect">
            <a:avLst/>
          </a:prstGeom>
          <a:ln w="6350">
            <a:noFill/>
          </a:ln>
        </p:spPr>
      </p:pic>
      <p:sp>
        <p:nvSpPr>
          <p:cNvPr id="8" name="Text Placeholder 4">
            <a:extLst>
              <a:ext uri="{FF2B5EF4-FFF2-40B4-BE49-F238E27FC236}">
                <a16:creationId xmlns:a16="http://schemas.microsoft.com/office/drawing/2014/main" id="{611E3A5E-99C3-A248-9BD6-51A7C5B92960}"/>
              </a:ext>
            </a:extLst>
          </p:cNvPr>
          <p:cNvSpPr>
            <a:spLocks noGrp="1"/>
          </p:cNvSpPr>
          <p:nvPr>
            <p:ph type="body" sz="quarter" idx="10" hasCustomPrompt="1"/>
          </p:nvPr>
        </p:nvSpPr>
        <p:spPr>
          <a:xfrm>
            <a:off x="430280" y="1832144"/>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has a wide range of facilities and support services</a:t>
            </a:r>
          </a:p>
        </p:txBody>
      </p:sp>
      <p:sp>
        <p:nvSpPr>
          <p:cNvPr id="17" name="Text Placeholder 7">
            <a:extLst>
              <a:ext uri="{FF2B5EF4-FFF2-40B4-BE49-F238E27FC236}">
                <a16:creationId xmlns:a16="http://schemas.microsoft.com/office/drawing/2014/main" id="{8BF6AA28-ECBB-4880-813D-2B3B6BEC86C2}"/>
              </a:ext>
            </a:extLst>
          </p:cNvPr>
          <p:cNvSpPr>
            <a:spLocks noGrp="1"/>
          </p:cNvSpPr>
          <p:nvPr>
            <p:ph type="body" sz="quarter" idx="12"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8" name="Subtitle 2">
            <a:extLst>
              <a:ext uri="{FF2B5EF4-FFF2-40B4-BE49-F238E27FC236}">
                <a16:creationId xmlns:a16="http://schemas.microsoft.com/office/drawing/2014/main" id="{8FCFC9AE-857A-4CF3-B511-2C7E86276E20}"/>
              </a:ext>
            </a:extLst>
          </p:cNvPr>
          <p:cNvSpPr>
            <a:spLocks noGrp="1"/>
          </p:cNvSpPr>
          <p:nvPr>
            <p:ph type="subTitle" idx="1" hasCustomPrompt="1"/>
          </p:nvPr>
        </p:nvSpPr>
        <p:spPr>
          <a:xfrm>
            <a:off x="430280" y="2416969"/>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1815903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ample_Body slide with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7152861"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Safety on campus</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8" name="Picture 7">
            <a:extLst>
              <a:ext uri="{FF2B5EF4-FFF2-40B4-BE49-F238E27FC236}">
                <a16:creationId xmlns:a16="http://schemas.microsoft.com/office/drawing/2014/main" id="{2896A50B-0CED-5E4D-BA45-B1ED01FB78F2}"/>
              </a:ext>
            </a:extLst>
          </p:cNvPr>
          <p:cNvPicPr>
            <a:picLocks noChangeAspect="1"/>
          </p:cNvPicPr>
          <p:nvPr userDrawn="1"/>
        </p:nvPicPr>
        <p:blipFill rotWithShape="1">
          <a:blip r:embed="rId3"/>
          <a:srcRect l="47527" t="78866" r="2" b="14827"/>
          <a:stretch/>
        </p:blipFill>
        <p:spPr>
          <a:xfrm>
            <a:off x="7683335" y="4899991"/>
            <a:ext cx="4081066" cy="978296"/>
          </a:xfrm>
          <a:prstGeom prst="rect">
            <a:avLst/>
          </a:prstGeom>
        </p:spPr>
      </p:pic>
      <p:sp>
        <p:nvSpPr>
          <p:cNvPr id="13" name="Text Placeholder 4">
            <a:extLst>
              <a:ext uri="{FF2B5EF4-FFF2-40B4-BE49-F238E27FC236}">
                <a16:creationId xmlns:a16="http://schemas.microsoft.com/office/drawing/2014/main" id="{7A92E0E6-1027-8048-A325-503E10C0E9A8}"/>
              </a:ext>
            </a:extLst>
          </p:cNvPr>
          <p:cNvSpPr>
            <a:spLocks noGrp="1"/>
          </p:cNvSpPr>
          <p:nvPr>
            <p:ph type="body" sz="quarter" idx="10" hasCustomPrompt="1"/>
          </p:nvPr>
        </p:nvSpPr>
        <p:spPr>
          <a:xfrm>
            <a:off x="430280" y="1508852"/>
            <a:ext cx="7152861"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takes safety and security very seriously.</a:t>
            </a:r>
          </a:p>
        </p:txBody>
      </p:sp>
      <p:sp>
        <p:nvSpPr>
          <p:cNvPr id="18" name="Text Placeholder 7">
            <a:extLst>
              <a:ext uri="{FF2B5EF4-FFF2-40B4-BE49-F238E27FC236}">
                <a16:creationId xmlns:a16="http://schemas.microsoft.com/office/drawing/2014/main" id="{529465B6-EAD9-4F8E-A664-BA0A0BD52FD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pic>
        <p:nvPicPr>
          <p:cNvPr id="19" name="Picture 18">
            <a:extLst>
              <a:ext uri="{FF2B5EF4-FFF2-40B4-BE49-F238E27FC236}">
                <a16:creationId xmlns:a16="http://schemas.microsoft.com/office/drawing/2014/main" id="{E2D844A4-A477-478A-B06A-5DDB45441EBD}"/>
              </a:ext>
            </a:extLst>
          </p:cNvPr>
          <p:cNvPicPr>
            <a:picLocks noChangeAspect="1"/>
          </p:cNvPicPr>
          <p:nvPr userDrawn="1"/>
        </p:nvPicPr>
        <p:blipFill rotWithShape="1">
          <a:blip r:embed="rId4"/>
          <a:srcRect l="9966" t="12338" r="26401" b="3540"/>
          <a:stretch/>
        </p:blipFill>
        <p:spPr>
          <a:xfrm>
            <a:off x="7876015" y="449927"/>
            <a:ext cx="4315985" cy="4270342"/>
          </a:xfrm>
          <a:prstGeom prst="rect">
            <a:avLst/>
          </a:prstGeom>
        </p:spPr>
      </p:pic>
      <p:sp>
        <p:nvSpPr>
          <p:cNvPr id="20" name="Subtitle 2">
            <a:extLst>
              <a:ext uri="{FF2B5EF4-FFF2-40B4-BE49-F238E27FC236}">
                <a16:creationId xmlns:a16="http://schemas.microsoft.com/office/drawing/2014/main" id="{E117F348-3FC8-42E6-B117-DD3752D14939}"/>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379448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ample_Body slide with tab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10681668"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How a table slide can appear</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79" y="2247150"/>
            <a:ext cx="10681667"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8" name="Text Placeholder 4">
            <a:extLst>
              <a:ext uri="{FF2B5EF4-FFF2-40B4-BE49-F238E27FC236}">
                <a16:creationId xmlns:a16="http://schemas.microsoft.com/office/drawing/2014/main" id="{D10E51DE-39B6-CC4B-BA98-3ABC1461CED3}"/>
              </a:ext>
            </a:extLst>
          </p:cNvPr>
          <p:cNvSpPr>
            <a:spLocks noGrp="1"/>
          </p:cNvSpPr>
          <p:nvPr>
            <p:ph type="body" sz="quarter" idx="10" hasCustomPrompt="1"/>
          </p:nvPr>
        </p:nvSpPr>
        <p:spPr>
          <a:xfrm>
            <a:off x="430280" y="1508852"/>
            <a:ext cx="1068166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These can be useful for displaying statistics and timelines</a:t>
            </a:r>
          </a:p>
        </p:txBody>
      </p:sp>
      <p:sp>
        <p:nvSpPr>
          <p:cNvPr id="11" name="Text Placeholder 7">
            <a:extLst>
              <a:ext uri="{FF2B5EF4-FFF2-40B4-BE49-F238E27FC236}">
                <a16:creationId xmlns:a16="http://schemas.microsoft.com/office/drawing/2014/main" id="{C963C177-FD25-4F8F-B236-438FB531654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2881368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Thank you</a:t>
            </a:r>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2960630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0"/>
            <a:ext cx="12192001" cy="1202635"/>
          </a:xfrm>
          <a:prstGeom prst="rect">
            <a:avLst/>
          </a:prstGeom>
          <a:solidFill>
            <a:srgbClr val="FFE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12" name="Title 1">
            <a:extLst>
              <a:ext uri="{FF2B5EF4-FFF2-40B4-BE49-F238E27FC236}">
                <a16:creationId xmlns:a16="http://schemas.microsoft.com/office/drawing/2014/main" id="{3EB252FA-DA85-3A44-94E6-B57BDF7F1E05}"/>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343638"/>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032B33-4CDD-1249-850C-3BBEBF4C628E}"/>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549824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mall logo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9D304B-F131-D04E-9BB2-C234FACCF3FA}"/>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3" name="Picture 2">
            <a:extLst>
              <a:ext uri="{FF2B5EF4-FFF2-40B4-BE49-F238E27FC236}">
                <a16:creationId xmlns:a16="http://schemas.microsoft.com/office/drawing/2014/main" id="{A7CE54F5-4EC8-495D-B871-5FDD7F4764F9}"/>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Tree>
    <p:extLst>
      <p:ext uri="{BB962C8B-B14F-4D97-AF65-F5344CB8AC3E}">
        <p14:creationId xmlns:p14="http://schemas.microsoft.com/office/powerpoint/2010/main" val="177191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21188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1576552" y="3649334"/>
            <a:ext cx="9144000" cy="2388859"/>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3215285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1587436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558040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2333299"/>
            <a:ext cx="5675588"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2333299"/>
            <a:ext cx="5675589"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
        <p:nvSpPr>
          <p:cNvPr id="6" name="Text Placeholder 2"/>
          <p:cNvSpPr>
            <a:spLocks noGrp="1"/>
          </p:cNvSpPr>
          <p:nvPr>
            <p:ph type="body" idx="13"/>
          </p:nvPr>
        </p:nvSpPr>
        <p:spPr>
          <a:xfrm>
            <a:off x="344211" y="1509387"/>
            <a:ext cx="5675588" cy="823912"/>
          </a:xfrm>
        </p:spPr>
        <p:txBody>
          <a:bodyPr anchor="b">
            <a:no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p:cNvSpPr>
            <a:spLocks noGrp="1"/>
          </p:cNvSpPr>
          <p:nvPr>
            <p:ph type="body" idx="14"/>
          </p:nvPr>
        </p:nvSpPr>
        <p:spPr>
          <a:xfrm>
            <a:off x="6172199" y="1509387"/>
            <a:ext cx="5675588" cy="823912"/>
          </a:xfrm>
        </p:spPr>
        <p:txBody>
          <a:bodyPr anchor="b">
            <a:norm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644302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49465A-8857-432B-B8F7-DAABA936F9E1}" type="slidenum">
              <a:rPr lang="en-AU" smtClean="0"/>
              <a:t>‹#›</a:t>
            </a:fld>
            <a:endParaRPr lang="en-AU"/>
          </a:p>
        </p:txBody>
      </p:sp>
      <p:sp>
        <p:nvSpPr>
          <p:cNvPr id="6"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838595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4212" y="1177647"/>
            <a:ext cx="11490877" cy="2070050"/>
          </a:xfrm>
        </p:spPr>
        <p:txBody>
          <a:bodyPr anchor="b">
            <a:normAutofit/>
          </a:bodyPr>
          <a:lstStyle>
            <a:lvl1pPr>
              <a:defRPr sz="4000"/>
            </a:lvl1pPr>
          </a:lstStyle>
          <a:p>
            <a:r>
              <a:rPr lang="en-US"/>
              <a:t>Click to edit Master title style</a:t>
            </a:r>
            <a:endParaRPr lang="en-AU"/>
          </a:p>
        </p:txBody>
      </p:sp>
      <p:sp>
        <p:nvSpPr>
          <p:cNvPr id="3" name="Text Placeholder 2"/>
          <p:cNvSpPr>
            <a:spLocks noGrp="1"/>
          </p:cNvSpPr>
          <p:nvPr>
            <p:ph type="body" idx="1"/>
          </p:nvPr>
        </p:nvSpPr>
        <p:spPr>
          <a:xfrm>
            <a:off x="344212" y="3335008"/>
            <a:ext cx="11490877" cy="2687421"/>
          </a:xfrm>
          <a:no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pic>
        <p:nvPicPr>
          <p:cNvPr id="7" name="Picture 6" descr="Swinburne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2536751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1432484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697" y="5486400"/>
            <a:ext cx="4665555" cy="1243264"/>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1" y="0"/>
            <a:ext cx="12192000" cy="5358064"/>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5064946" y="5358064"/>
            <a:ext cx="7127055" cy="14999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51650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 AMDC Fin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1"/>
            <a:ext cx="11488755" cy="2041635"/>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347918" y="3293128"/>
            <a:ext cx="11496164" cy="1404996"/>
          </a:xfrm>
          <a:no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169328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36593251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 Paper">
    <p:bg>
      <p:bgPr>
        <a:blipFill dpi="0" rotWithShape="1">
          <a:blip r:embed="rId2" cstate="screen">
            <a:alphaModFix amt="9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5D49465A-8857-432B-B8F7-DAABA936F9E1}" type="slidenum">
              <a:rPr lang="en-AU" smtClean="0"/>
              <a:pPr/>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1524000" y="3525343"/>
            <a:ext cx="9144000" cy="2426140"/>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solidFill>
                  <a:schemeClr val="bg1">
                    <a:lumMod val="95000"/>
                  </a:schemeClr>
                </a:solidFill>
              </a:rPr>
              <a:t>CRICOS</a:t>
            </a:r>
            <a:r>
              <a:rPr lang="en-AU" sz="800" baseline="0">
                <a:solidFill>
                  <a:schemeClr val="bg1">
                    <a:lumMod val="95000"/>
                  </a:schemeClr>
                </a:solidFill>
              </a:rPr>
              <a:t> 00111D</a:t>
            </a:r>
          </a:p>
          <a:p>
            <a:pPr algn="r"/>
            <a:r>
              <a:rPr lang="en-AU" sz="800" baseline="0">
                <a:solidFill>
                  <a:schemeClr val="bg1">
                    <a:lumMod val="95000"/>
                  </a:schemeClr>
                </a:solidFill>
              </a:rPr>
              <a:t>TOID 3069</a:t>
            </a:r>
            <a:endParaRPr lang="en-AU" sz="800">
              <a:solidFill>
                <a:schemeClr val="bg1">
                  <a:lumMod val="95000"/>
                </a:schemeClr>
              </a:solidFill>
            </a:endParaRPr>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1235332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 Swinburn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1623" y="1290909"/>
            <a:ext cx="11488755" cy="2280252"/>
          </a:xfrm>
        </p:spPr>
        <p:txBody>
          <a:bodyPr anchor="b">
            <a:normAutofit/>
          </a:bodyPr>
          <a:lstStyle>
            <a:lvl1pPr algn="ctr">
              <a:lnSpc>
                <a:spcPct val="100000"/>
              </a:lnSpc>
              <a:defRPr sz="3600" strike="noStrike" cap="all" baseline="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endParaRPr lang="en-AU"/>
          </a:p>
        </p:txBody>
      </p:sp>
      <p:sp>
        <p:nvSpPr>
          <p:cNvPr id="3" name="Subtitle 2"/>
          <p:cNvSpPr>
            <a:spLocks noGrp="1"/>
          </p:cNvSpPr>
          <p:nvPr>
            <p:ph type="subTitle" idx="1"/>
          </p:nvPr>
        </p:nvSpPr>
        <p:spPr>
          <a:xfrm>
            <a:off x="351623" y="3586928"/>
            <a:ext cx="11488755" cy="2388859"/>
          </a:xfrm>
          <a:no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11" name="Picture 10" descr="KNOWING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a:ln w="25400">
            <a:solidFill>
              <a:schemeClr val="bg2"/>
            </a:solidFill>
            <a:miter lim="800000"/>
          </a:ln>
        </p:spPr>
      </p:pic>
      <p:pic>
        <p:nvPicPr>
          <p:cNvPr id="12" name="Picture 11"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a:ln w="25400">
            <a:solidFill>
              <a:schemeClr val="bg2"/>
            </a:solidFill>
            <a:miter lim="800000"/>
          </a:ln>
        </p:spPr>
      </p:pic>
      <p:sp>
        <p:nvSpPr>
          <p:cNvPr id="13"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solidFill>
                  <a:schemeClr val="tx1"/>
                </a:solidFill>
              </a:rPr>
              <a:t>CRICOS</a:t>
            </a:r>
            <a:r>
              <a:rPr lang="en-AU" sz="800" baseline="0">
                <a:solidFill>
                  <a:schemeClr val="tx1"/>
                </a:solidFill>
              </a:rPr>
              <a:t> 00111D</a:t>
            </a:r>
          </a:p>
          <a:p>
            <a:pPr algn="r"/>
            <a:r>
              <a:rPr lang="en-AU" sz="800" baseline="0">
                <a:solidFill>
                  <a:schemeClr val="tx1"/>
                </a:solidFill>
              </a:rPr>
              <a:t>TOID 3069</a:t>
            </a:r>
            <a:endParaRPr lang="en-AU" sz="800">
              <a:solidFill>
                <a:schemeClr val="tx1"/>
              </a:solidFill>
            </a:endParaRPr>
          </a:p>
        </p:txBody>
      </p:sp>
      <p:sp>
        <p:nvSpPr>
          <p:cNvPr id="14" name="Slide Number Placeholder 5"/>
          <p:cNvSpPr>
            <a:spLocks noGrp="1"/>
          </p:cNvSpPr>
          <p:nvPr>
            <p:ph type="sldNum" sz="quarter" idx="12"/>
          </p:nvPr>
        </p:nvSpPr>
        <p:spPr>
          <a:xfrm>
            <a:off x="344212" y="6176964"/>
            <a:ext cx="2743200" cy="544515"/>
          </a:xfrm>
        </p:spPr>
        <p:txBody>
          <a:bodyPr/>
          <a:lstStyle>
            <a:lvl1pPr>
              <a:defRPr>
                <a:solidFill>
                  <a:schemeClr val="tx1"/>
                </a:solidFill>
              </a:defRPr>
            </a:lvl1pPr>
          </a:lstStyle>
          <a:p>
            <a:fld id="{5D49465A-8857-432B-B8F7-DAABA936F9E1}" type="slidenum">
              <a:rPr lang="en-AU" smtClean="0"/>
              <a:pPr/>
              <a:t>‹#›</a:t>
            </a:fld>
            <a:endParaRPr lang="en-AU"/>
          </a:p>
        </p:txBody>
      </p:sp>
    </p:spTree>
    <p:extLst>
      <p:ext uri="{BB962C8B-B14F-4D97-AF65-F5344CB8AC3E}">
        <p14:creationId xmlns:p14="http://schemas.microsoft.com/office/powerpoint/2010/main" val="3931281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 Campu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3854669"/>
          </a:xfrm>
          <a:prstGeom prst="rect">
            <a:avLst/>
          </a:prstGeom>
        </p:spPr>
      </p:pic>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4010765"/>
            <a:ext cx="11488755" cy="845589"/>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347918" y="4873073"/>
            <a:ext cx="11496165" cy="1141473"/>
          </a:xfrm>
          <a:noFill/>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cxnSp>
        <p:nvCxnSpPr>
          <p:cNvPr id="9" name="Straight Connector 8"/>
          <p:cNvCxnSpPr/>
          <p:nvPr userDrawn="1"/>
        </p:nvCxnSpPr>
        <p:spPr>
          <a:xfrm>
            <a:off x="0" y="3839859"/>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643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rgbClr val="FFFFFF"/>
        </a:solidFill>
        <a:effectLst/>
      </p:bgPr>
    </p:bg>
    <p:spTree>
      <p:nvGrpSpPr>
        <p:cNvPr id="1" name=""/>
        <p:cNvGrpSpPr/>
        <p:nvPr/>
      </p:nvGrpSpPr>
      <p:grpSpPr>
        <a:xfrm>
          <a:off x="0" y="0"/>
          <a:ext cx="0" cy="0"/>
          <a:chOff x="0" y="0"/>
          <a:chExt cx="0" cy="0"/>
        </a:xfrm>
      </p:grpSpPr>
      <p:sp>
        <p:nvSpPr>
          <p:cNvPr id="8" name="Shape 8"/>
          <p:cNvSpPr/>
          <p:nvPr/>
        </p:nvSpPr>
        <p:spPr>
          <a:xfrm>
            <a:off x="778933" y="6450904"/>
            <a:ext cx="9487360" cy="1"/>
          </a:xfrm>
          <a:prstGeom prst="line">
            <a:avLst/>
          </a:prstGeom>
          <a:ln w="12700">
            <a:solidFill>
              <a:srgbClr val="FF2D01"/>
            </a:solidFill>
          </a:ln>
          <a:effectLst>
            <a:outerShdw blurRad="38100" dist="20000" dir="5400000" rotWithShape="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endParaRPr sz="1200"/>
          </a:p>
        </p:txBody>
      </p:sp>
      <p:pic>
        <p:nvPicPr>
          <p:cNvPr id="9" name="image3.png" descr="Swinburne Logo RGB.png"/>
          <p:cNvPicPr/>
          <p:nvPr/>
        </p:nvPicPr>
        <p:blipFill>
          <a:blip r:embed="rId2" cstate="screen">
            <a:extLst>
              <a:ext uri="{28A0092B-C50C-407E-A947-70E740481C1C}">
                <a14:useLocalDpi xmlns:a14="http://schemas.microsoft.com/office/drawing/2010/main"/>
              </a:ext>
            </a:extLst>
          </a:blip>
          <a:stretch>
            <a:fillRect/>
          </a:stretch>
        </p:blipFill>
        <p:spPr>
          <a:xfrm>
            <a:off x="10467780" y="4471"/>
            <a:ext cx="1010040" cy="1515058"/>
          </a:xfrm>
          <a:prstGeom prst="rect">
            <a:avLst/>
          </a:prstGeom>
          <a:ln w="12700">
            <a:miter lim="400000"/>
          </a:ln>
        </p:spPr>
      </p:pic>
      <p:pic>
        <p:nvPicPr>
          <p:cNvPr id="10" name="image2.png" descr="KNOWING Logo RGB.png"/>
          <p:cNvPicPr/>
          <p:nvPr/>
        </p:nvPicPr>
        <p:blipFill>
          <a:blip r:embed="rId3" cstate="screen">
            <a:extLst>
              <a:ext uri="{28A0092B-C50C-407E-A947-70E740481C1C}">
                <a14:useLocalDpi xmlns:a14="http://schemas.microsoft.com/office/drawing/2010/main"/>
              </a:ext>
            </a:extLst>
          </a:blip>
          <a:stretch>
            <a:fillRect/>
          </a:stretch>
        </p:blipFill>
        <p:spPr>
          <a:xfrm>
            <a:off x="10516297" y="5709635"/>
            <a:ext cx="1010040" cy="757530"/>
          </a:xfrm>
          <a:prstGeom prst="rect">
            <a:avLst/>
          </a:prstGeom>
          <a:ln w="12700">
            <a:miter lim="400000"/>
          </a:ln>
        </p:spPr>
      </p:pic>
    </p:spTree>
    <p:extLst>
      <p:ext uri="{BB962C8B-B14F-4D97-AF65-F5344CB8AC3E}">
        <p14:creationId xmlns:p14="http://schemas.microsoft.com/office/powerpoint/2010/main" val="283487886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34898239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dirty="0"/>
              <a:t>Click to edit Master title style</a:t>
            </a:r>
            <a:endParaRPr lang="en-AU" dirty="0"/>
          </a:p>
        </p:txBody>
      </p:sp>
      <p:sp>
        <p:nvSpPr>
          <p:cNvPr id="3" name="Subtitle 2"/>
          <p:cNvSpPr>
            <a:spLocks noGrp="1"/>
          </p:cNvSpPr>
          <p:nvPr>
            <p:ph type="subTitle" idx="1"/>
          </p:nvPr>
        </p:nvSpPr>
        <p:spPr>
          <a:xfrm>
            <a:off x="1576552" y="3649334"/>
            <a:ext cx="9144000" cy="2388859"/>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552010"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dirty="0"/>
              <a:t>CRICOS</a:t>
            </a:r>
            <a:r>
              <a:rPr lang="en-AU" sz="800" baseline="0" dirty="0"/>
              <a:t> 00111D</a:t>
            </a:r>
          </a:p>
          <a:p>
            <a:pPr algn="r"/>
            <a:r>
              <a:rPr lang="en-AU" sz="800" baseline="0" dirty="0"/>
              <a:t>TOID 3059</a:t>
            </a:r>
            <a:endParaRPr lang="en-AU" sz="800" dirty="0"/>
          </a:p>
        </p:txBody>
      </p:sp>
      <p:pic>
        <p:nvPicPr>
          <p:cNvPr id="5" name="Picture 4">
            <a:extLst>
              <a:ext uri="{FF2B5EF4-FFF2-40B4-BE49-F238E27FC236}">
                <a16:creationId xmlns:a16="http://schemas.microsoft.com/office/drawing/2014/main" id="{CEABBEB8-76C6-094B-A5EC-4706ECE8DB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9175"/>
          <a:stretch/>
        </p:blipFill>
        <p:spPr>
          <a:xfrm>
            <a:off x="9671836" y="0"/>
            <a:ext cx="2168542" cy="1079500"/>
          </a:xfrm>
          <a:prstGeom prst="rect">
            <a:avLst/>
          </a:prstGeom>
        </p:spPr>
      </p:pic>
    </p:spTree>
    <p:extLst>
      <p:ext uri="{BB962C8B-B14F-4D97-AF65-F5344CB8AC3E}">
        <p14:creationId xmlns:p14="http://schemas.microsoft.com/office/powerpoint/2010/main" val="3038133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4129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Tree>
    <p:extLst>
      <p:ext uri="{BB962C8B-B14F-4D97-AF65-F5344CB8AC3E}">
        <p14:creationId xmlns:p14="http://schemas.microsoft.com/office/powerpoint/2010/main" val="1901371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2333299"/>
            <a:ext cx="5675588"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2333299"/>
            <a:ext cx="5675589" cy="37285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6" name="Text Placeholder 2"/>
          <p:cNvSpPr>
            <a:spLocks noGrp="1"/>
          </p:cNvSpPr>
          <p:nvPr>
            <p:ph type="body" idx="13"/>
          </p:nvPr>
        </p:nvSpPr>
        <p:spPr>
          <a:xfrm>
            <a:off x="344211" y="1509387"/>
            <a:ext cx="5675588" cy="823912"/>
          </a:xfrm>
        </p:spPr>
        <p:txBody>
          <a:bodyPr anchor="b">
            <a:no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Text Placeholder 2"/>
          <p:cNvSpPr>
            <a:spLocks noGrp="1"/>
          </p:cNvSpPr>
          <p:nvPr>
            <p:ph type="body" idx="14"/>
          </p:nvPr>
        </p:nvSpPr>
        <p:spPr>
          <a:xfrm>
            <a:off x="6172199" y="1509387"/>
            <a:ext cx="5675588" cy="823912"/>
          </a:xfrm>
        </p:spPr>
        <p:txBody>
          <a:bodyPr anchor="b">
            <a:norm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3715431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49465A-8857-432B-B8F7-DAABA936F9E1}" type="slidenum">
              <a:rPr lang="en-AU" smtClean="0"/>
              <a:t>‹#›</a:t>
            </a:fld>
            <a:endParaRPr lang="en-AU"/>
          </a:p>
        </p:txBody>
      </p:sp>
      <p:sp>
        <p:nvSpPr>
          <p:cNvPr id="6"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Tree>
    <p:extLst>
      <p:ext uri="{BB962C8B-B14F-4D97-AF65-F5344CB8AC3E}">
        <p14:creationId xmlns:p14="http://schemas.microsoft.com/office/powerpoint/2010/main" val="370310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grpSp>
        <p:nvGrpSpPr>
          <p:cNvPr id="17" name="Group 16">
            <a:extLst>
              <a:ext uri="{FF2B5EF4-FFF2-40B4-BE49-F238E27FC236}">
                <a16:creationId xmlns:a16="http://schemas.microsoft.com/office/drawing/2014/main" id="{A83BEE6D-49FB-440F-98D5-CB1C44202049}"/>
              </a:ext>
            </a:extLst>
          </p:cNvPr>
          <p:cNvGrpSpPr/>
          <p:nvPr userDrawn="1"/>
        </p:nvGrpSpPr>
        <p:grpSpPr>
          <a:xfrm>
            <a:off x="5557919" y="4760536"/>
            <a:ext cx="5618375" cy="1980506"/>
            <a:chOff x="5557919" y="4760536"/>
            <a:chExt cx="5618375" cy="1980506"/>
          </a:xfrm>
        </p:grpSpPr>
        <p:pic>
          <p:nvPicPr>
            <p:cNvPr id="8" name="Picture 7">
              <a:extLst>
                <a:ext uri="{FF2B5EF4-FFF2-40B4-BE49-F238E27FC236}">
                  <a16:creationId xmlns:a16="http://schemas.microsoft.com/office/drawing/2014/main" id="{2320B6F8-8E52-F940-BA78-A0A2B78F1B1F}"/>
                </a:ext>
              </a:extLst>
            </p:cNvPr>
            <p:cNvPicPr>
              <a:picLocks noChangeAspect="1"/>
            </p:cNvPicPr>
            <p:nvPr userDrawn="1"/>
          </p:nvPicPr>
          <p:blipFill rotWithShape="1">
            <a:blip r:embed="rId3"/>
            <a:srcRect l="32480" t="77968" r="-4719" b="9263"/>
            <a:stretch/>
          </p:blipFill>
          <p:spPr>
            <a:xfrm>
              <a:off x="5557919" y="4760536"/>
              <a:ext cx="5618375" cy="1980506"/>
            </a:xfrm>
            <a:prstGeom prst="rect">
              <a:avLst/>
            </a:prstGeom>
          </p:spPr>
        </p:pic>
        <p:sp>
          <p:nvSpPr>
            <p:cNvPr id="16" name="Rectangle 15">
              <a:extLst>
                <a:ext uri="{FF2B5EF4-FFF2-40B4-BE49-F238E27FC236}">
                  <a16:creationId xmlns:a16="http://schemas.microsoft.com/office/drawing/2014/main" id="{3637A5EF-1CCA-4630-996C-77608B56F8B3}"/>
                </a:ext>
              </a:extLst>
            </p:cNvPr>
            <p:cNvSpPr/>
            <p:nvPr userDrawn="1"/>
          </p:nvSpPr>
          <p:spPr>
            <a:xfrm>
              <a:off x="6748272" y="4837176"/>
              <a:ext cx="4361688" cy="9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Picture Placeholder 14">
            <a:extLst>
              <a:ext uri="{FF2B5EF4-FFF2-40B4-BE49-F238E27FC236}">
                <a16:creationId xmlns:a16="http://schemas.microsoft.com/office/drawing/2014/main" id="{D6B6C16E-6CB1-4D84-B65E-7BE162FA3C70}"/>
              </a:ext>
            </a:extLst>
          </p:cNvPr>
          <p:cNvSpPr>
            <a:spLocks noGrp="1"/>
          </p:cNvSpPr>
          <p:nvPr>
            <p:ph type="pic" sz="quarter" idx="12" hasCustomPrompt="1"/>
          </p:nvPr>
        </p:nvSpPr>
        <p:spPr>
          <a:xfrm>
            <a:off x="6953175" y="404813"/>
            <a:ext cx="4833937" cy="5197475"/>
          </a:xfrm>
          <a:prstGeom prst="rect">
            <a:avLst/>
          </a:prstGeom>
        </p:spPr>
        <p:txBody>
          <a:bodyPr/>
          <a:lstStyle>
            <a:lvl1pPr>
              <a:defRPr sz="1400"/>
            </a:lvl1pPr>
          </a:lstStyle>
          <a:p>
            <a:r>
              <a:rPr lang="en-US" dirty="0"/>
              <a:t>Click icon to add image</a:t>
            </a:r>
          </a:p>
        </p:txBody>
      </p:sp>
    </p:spTree>
    <p:extLst>
      <p:ext uri="{BB962C8B-B14F-4D97-AF65-F5344CB8AC3E}">
        <p14:creationId xmlns:p14="http://schemas.microsoft.com/office/powerpoint/2010/main" val="2787306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4212" y="1177647"/>
            <a:ext cx="11490877" cy="2070050"/>
          </a:xfrm>
        </p:spPr>
        <p:txBody>
          <a:bodyPr anchor="b">
            <a:normAutofit/>
          </a:bodyPr>
          <a:lstStyle>
            <a:lvl1pPr>
              <a:defRPr sz="4000"/>
            </a:lvl1pPr>
          </a:lstStyle>
          <a:p>
            <a:r>
              <a:rPr lang="en-US" dirty="0"/>
              <a:t>Click to edit Master title style</a:t>
            </a:r>
            <a:endParaRPr lang="en-AU" dirty="0"/>
          </a:p>
        </p:txBody>
      </p:sp>
      <p:sp>
        <p:nvSpPr>
          <p:cNvPr id="3" name="Text Placeholder 2"/>
          <p:cNvSpPr>
            <a:spLocks noGrp="1"/>
          </p:cNvSpPr>
          <p:nvPr>
            <p:ph type="body" idx="1"/>
          </p:nvPr>
        </p:nvSpPr>
        <p:spPr>
          <a:xfrm>
            <a:off x="344212" y="3335008"/>
            <a:ext cx="11490877" cy="2687421"/>
          </a:xfrm>
          <a:noFill/>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pic>
        <p:nvPicPr>
          <p:cNvPr id="5" name="Picture 4">
            <a:extLst>
              <a:ext uri="{FF2B5EF4-FFF2-40B4-BE49-F238E27FC236}">
                <a16:creationId xmlns:a16="http://schemas.microsoft.com/office/drawing/2014/main" id="{DC04253F-B2AB-5B44-A09D-4CA090ADA8E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952"/>
          <a:stretch/>
        </p:blipFill>
        <p:spPr>
          <a:xfrm>
            <a:off x="9661240" y="10836"/>
            <a:ext cx="2173849" cy="1079500"/>
          </a:xfrm>
          <a:prstGeom prst="rect">
            <a:avLst/>
          </a:prstGeom>
        </p:spPr>
      </p:pic>
    </p:spTree>
    <p:extLst>
      <p:ext uri="{BB962C8B-B14F-4D97-AF65-F5344CB8AC3E}">
        <p14:creationId xmlns:p14="http://schemas.microsoft.com/office/powerpoint/2010/main" val="1345709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739168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697" y="5486400"/>
            <a:ext cx="4665555" cy="1243264"/>
          </a:xfrm>
        </p:spPr>
        <p:txBody>
          <a:bodyPr anchor="b"/>
          <a:lstStyle>
            <a:lvl1pPr>
              <a:defRPr sz="3200"/>
            </a:lvl1pPr>
          </a:lstStyle>
          <a:p>
            <a:r>
              <a:rPr lang="en-US" dirty="0"/>
              <a:t>Click to edit Master title style</a:t>
            </a:r>
            <a:endParaRPr lang="en-AU" dirty="0"/>
          </a:p>
        </p:txBody>
      </p:sp>
      <p:sp>
        <p:nvSpPr>
          <p:cNvPr id="3" name="Picture Placeholder 2"/>
          <p:cNvSpPr>
            <a:spLocks noGrp="1"/>
          </p:cNvSpPr>
          <p:nvPr>
            <p:ph type="pic" idx="1"/>
          </p:nvPr>
        </p:nvSpPr>
        <p:spPr>
          <a:xfrm>
            <a:off x="1" y="0"/>
            <a:ext cx="12192000" cy="5358064"/>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5064946" y="5358064"/>
            <a:ext cx="7127055" cy="14999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5691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
        <p:nvSpPr>
          <p:cNvPr id="21" name="Picture Placeholder 7">
            <a:extLst>
              <a:ext uri="{FF2B5EF4-FFF2-40B4-BE49-F238E27FC236}">
                <a16:creationId xmlns:a16="http://schemas.microsoft.com/office/drawing/2014/main" id="{A52323EE-F917-4344-990B-84E13A1D887E}"/>
              </a:ext>
            </a:extLst>
          </p:cNvPr>
          <p:cNvSpPr>
            <a:spLocks noGrp="1"/>
          </p:cNvSpPr>
          <p:nvPr>
            <p:ph type="pic" sz="quarter" idx="12" hasCustomPrompt="1"/>
          </p:nvPr>
        </p:nvSpPr>
        <p:spPr>
          <a:xfrm>
            <a:off x="7875588" y="452438"/>
            <a:ext cx="4316412" cy="4270375"/>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
        <p:nvSpPr>
          <p:cNvPr id="23" name="Picture Placeholder 21">
            <a:extLst>
              <a:ext uri="{FF2B5EF4-FFF2-40B4-BE49-F238E27FC236}">
                <a16:creationId xmlns:a16="http://schemas.microsoft.com/office/drawing/2014/main" id="{2EAF4550-BE04-4D85-8140-CAEE531D6063}"/>
              </a:ext>
            </a:extLst>
          </p:cNvPr>
          <p:cNvSpPr>
            <a:spLocks noGrp="1"/>
          </p:cNvSpPr>
          <p:nvPr>
            <p:ph type="pic" sz="quarter" idx="13" hasCustomPrompt="1"/>
          </p:nvPr>
        </p:nvSpPr>
        <p:spPr>
          <a:xfrm>
            <a:off x="5722938" y="4722813"/>
            <a:ext cx="2152650" cy="1722437"/>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183916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knowledgement of Countr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301E3A-AEBD-1049-9450-8220EE1A20E1}"/>
              </a:ext>
            </a:extLst>
          </p:cNvPr>
          <p:cNvPicPr>
            <a:picLocks noChangeAspect="1"/>
          </p:cNvPicPr>
          <p:nvPr userDrawn="1"/>
        </p:nvPicPr>
        <p:blipFill rotWithShape="1">
          <a:blip r:embed="rId2"/>
          <a:srcRect l="30498" t="84569" r="1" b="10595"/>
          <a:stretch/>
        </p:blipFill>
        <p:spPr>
          <a:xfrm>
            <a:off x="6358878" y="5784573"/>
            <a:ext cx="5405523" cy="750039"/>
          </a:xfrm>
          <a:prstGeom prst="rect">
            <a:avLst/>
          </a:prstGeom>
        </p:spPr>
      </p:pic>
      <p:pic>
        <p:nvPicPr>
          <p:cNvPr id="11" name="Picture 10">
            <a:extLst>
              <a:ext uri="{FF2B5EF4-FFF2-40B4-BE49-F238E27FC236}">
                <a16:creationId xmlns:a16="http://schemas.microsoft.com/office/drawing/2014/main" id="{690B0078-646E-0A42-AFBD-3E03F49122A2}"/>
              </a:ext>
            </a:extLst>
          </p:cNvPr>
          <p:cNvPicPr>
            <a:picLocks noChangeAspect="1"/>
          </p:cNvPicPr>
          <p:nvPr/>
        </p:nvPicPr>
        <p:blipFill rotWithShape="1">
          <a:blip r:embed="rId2"/>
          <a:srcRect l="-4606" t="49360" r="68851" b="45400"/>
          <a:stretch/>
        </p:blipFill>
        <p:spPr>
          <a:xfrm>
            <a:off x="131977" y="323389"/>
            <a:ext cx="2780907" cy="812754"/>
          </a:xfrm>
          <a:prstGeom prst="rect">
            <a:avLst/>
          </a:prstGeom>
        </p:spPr>
      </p:pic>
      <p:sp>
        <p:nvSpPr>
          <p:cNvPr id="2" name="TextBox 1">
            <a:extLst>
              <a:ext uri="{FF2B5EF4-FFF2-40B4-BE49-F238E27FC236}">
                <a16:creationId xmlns:a16="http://schemas.microsoft.com/office/drawing/2014/main" id="{C2021D86-4D96-E542-A7AA-52E138A56A16}"/>
              </a:ext>
            </a:extLst>
          </p:cNvPr>
          <p:cNvSpPr txBox="1"/>
          <p:nvPr/>
        </p:nvSpPr>
        <p:spPr>
          <a:xfrm>
            <a:off x="427599" y="2792273"/>
            <a:ext cx="4592809" cy="2708434"/>
          </a:xfrm>
          <a:prstGeom prst="rect">
            <a:avLst/>
          </a:prstGeom>
          <a:noFill/>
        </p:spPr>
        <p:txBody>
          <a:bodyPr wrap="square" rtlCol="0">
            <a:spAutoFit/>
          </a:bodyPr>
          <a:lstStyle/>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respectfully acknowledge the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People of the Kulin Nation, who are the Traditional Owners of the land on which Swinburne’s Australian campuses are located in Melbourne’s east and outer-east, and pay our respect to their Elders past, present and emerging.</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are honoured to recognise our connection to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Country, history, culture, and spirituality through these locations, and strive to ensure that we operate in a manner that respects and honours the Elders and Ancestors of these lands.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respectfully acknowledge Swinburne’s Aboriginal and Torres Strait Islander staff, students, alumni, partners and visitors.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acknowledge and respect the Traditional Owners of lands across Australia, their Elders, Ancestors, cultures, and heritage, and recognise the continuing sovereignties of all Aboriginal and Torres Strait Islander Nations.</a:t>
            </a:r>
          </a:p>
          <a:p>
            <a:endParaRPr lang="en-US" sz="1000" b="0" i="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a:extLst>
              <a:ext uri="{FF2B5EF4-FFF2-40B4-BE49-F238E27FC236}">
                <a16:creationId xmlns:a16="http://schemas.microsoft.com/office/drawing/2014/main" id="{553F0F09-72F3-3441-9402-E373F8E5EB3F}"/>
              </a:ext>
            </a:extLst>
          </p:cNvPr>
          <p:cNvSpPr txBox="1"/>
          <p:nvPr/>
        </p:nvSpPr>
        <p:spPr>
          <a:xfrm>
            <a:off x="434508" y="1858410"/>
            <a:ext cx="5661492" cy="523220"/>
          </a:xfrm>
          <a:prstGeom prst="rect">
            <a:avLst/>
          </a:prstGeom>
          <a:noFill/>
        </p:spPr>
        <p:txBody>
          <a:bodyPr wrap="square" rtlCol="0">
            <a:spAutoFit/>
          </a:bodyPr>
          <a:lstStyle/>
          <a:p>
            <a:r>
              <a:rPr lang="en-US" sz="2800" b="0" i="0" dirty="0">
                <a:latin typeface="Barlow Light" pitchFamily="2" charset="77"/>
                <a:ea typeface="DIN 2014 Light" panose="020B0404020202020204" pitchFamily="34" charset="77"/>
              </a:rPr>
              <a:t>Acknowledgement of Country</a:t>
            </a:r>
          </a:p>
        </p:txBody>
      </p:sp>
      <p:pic>
        <p:nvPicPr>
          <p:cNvPr id="7" name="Picture 6">
            <a:extLst>
              <a:ext uri="{FF2B5EF4-FFF2-40B4-BE49-F238E27FC236}">
                <a16:creationId xmlns:a16="http://schemas.microsoft.com/office/drawing/2014/main" id="{93A067CD-E520-DC4D-B83A-C56E5FCC5470}"/>
              </a:ext>
            </a:extLst>
          </p:cNvPr>
          <p:cNvPicPr>
            <a:picLocks noChangeAspect="1"/>
          </p:cNvPicPr>
          <p:nvPr userDrawn="1"/>
        </p:nvPicPr>
        <p:blipFill rotWithShape="1">
          <a:blip r:embed="rId3"/>
          <a:srcRect l="14921" t="28383" r="14498" b="18249"/>
          <a:stretch/>
        </p:blipFill>
        <p:spPr>
          <a:xfrm>
            <a:off x="7434470" y="404038"/>
            <a:ext cx="4757530" cy="5198999"/>
          </a:xfrm>
          <a:prstGeom prst="rect">
            <a:avLst/>
          </a:prstGeom>
        </p:spPr>
      </p:pic>
      <p:pic>
        <p:nvPicPr>
          <p:cNvPr id="8" name="Picture 7">
            <a:extLst>
              <a:ext uri="{FF2B5EF4-FFF2-40B4-BE49-F238E27FC236}">
                <a16:creationId xmlns:a16="http://schemas.microsoft.com/office/drawing/2014/main" id="{3C35ED88-E76B-A544-B183-904F87143897}"/>
              </a:ext>
            </a:extLst>
          </p:cNvPr>
          <p:cNvPicPr>
            <a:picLocks noChangeAspect="1"/>
          </p:cNvPicPr>
          <p:nvPr userDrawn="1"/>
        </p:nvPicPr>
        <p:blipFill rotWithShape="1">
          <a:blip r:embed="rId2"/>
          <a:srcRect l="30498" t="79189" r="57973" b="15495"/>
          <a:stretch/>
        </p:blipFill>
        <p:spPr>
          <a:xfrm>
            <a:off x="6358878" y="4950069"/>
            <a:ext cx="896687" cy="824566"/>
          </a:xfrm>
          <a:prstGeom prst="rect">
            <a:avLst/>
          </a:prstGeom>
        </p:spPr>
      </p:pic>
    </p:spTree>
    <p:extLst>
      <p:ext uri="{BB962C8B-B14F-4D97-AF65-F5344CB8AC3E}">
        <p14:creationId xmlns:p14="http://schemas.microsoft.com/office/powerpoint/2010/main" val="306086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userDrawn="1"/>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4"/>
            <a:ext cx="54139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section title</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userDrawn="1"/>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userDrawn="1"/>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CF0FB895-CEDF-407A-8EBB-D14839C388BA}"/>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81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3"/>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5" name="Text Placeholder 4">
            <a:extLst>
              <a:ext uri="{FF2B5EF4-FFF2-40B4-BE49-F238E27FC236}">
                <a16:creationId xmlns:a16="http://schemas.microsoft.com/office/drawing/2014/main" id="{9241AB50-6DF5-0046-88B5-CCF309E40D51}"/>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8" name="Text Placeholder 7">
            <a:extLst>
              <a:ext uri="{FF2B5EF4-FFF2-40B4-BE49-F238E27FC236}">
                <a16:creationId xmlns:a16="http://schemas.microsoft.com/office/drawing/2014/main" id="{D59D4BD1-E32E-4B45-9EE2-0025BDBB56AB}"/>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274706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ody slide one imag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9" name="Picture 8">
            <a:extLst>
              <a:ext uri="{FF2B5EF4-FFF2-40B4-BE49-F238E27FC236}">
                <a16:creationId xmlns:a16="http://schemas.microsoft.com/office/drawing/2014/main" id="{492117D9-7D31-CF43-ADFD-F98B62BD9934}"/>
              </a:ext>
            </a:extLst>
          </p:cNvPr>
          <p:cNvPicPr>
            <a:picLocks noChangeAspect="1"/>
          </p:cNvPicPr>
          <p:nvPr userDrawn="1"/>
        </p:nvPicPr>
        <p:blipFill rotWithShape="1">
          <a:blip r:embed="rId3"/>
          <a:srcRect l="47527" t="78481" r="2" b="14827"/>
          <a:stretch/>
        </p:blipFill>
        <p:spPr>
          <a:xfrm>
            <a:off x="7683335" y="4840357"/>
            <a:ext cx="4081066" cy="1037930"/>
          </a:xfrm>
          <a:prstGeom prst="rect">
            <a:avLst/>
          </a:prstGeom>
        </p:spPr>
      </p:pic>
      <p:sp>
        <p:nvSpPr>
          <p:cNvPr id="10" name="Title 1">
            <a:extLst>
              <a:ext uri="{FF2B5EF4-FFF2-40B4-BE49-F238E27FC236}">
                <a16:creationId xmlns:a16="http://schemas.microsoft.com/office/drawing/2014/main" id="{6086E4EA-34C8-E244-8CAB-C02FEF4020AE}"/>
              </a:ext>
            </a:extLst>
          </p:cNvPr>
          <p:cNvSpPr>
            <a:spLocks noGrp="1"/>
          </p:cNvSpPr>
          <p:nvPr>
            <p:ph type="ctrTitle" hasCustomPrompt="1"/>
          </p:nvPr>
        </p:nvSpPr>
        <p:spPr>
          <a:xfrm>
            <a:off x="430280" y="449927"/>
            <a:ext cx="6904799"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3" name="Subtitle 2">
            <a:extLst>
              <a:ext uri="{FF2B5EF4-FFF2-40B4-BE49-F238E27FC236}">
                <a16:creationId xmlns:a16="http://schemas.microsoft.com/office/drawing/2014/main" id="{1AE31527-290E-A24C-AA95-FA74345F0FD2}"/>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14" name="Text Placeholder 4">
            <a:extLst>
              <a:ext uri="{FF2B5EF4-FFF2-40B4-BE49-F238E27FC236}">
                <a16:creationId xmlns:a16="http://schemas.microsoft.com/office/drawing/2014/main" id="{E259A720-FEE8-5141-B4A1-A0D410B4C308}"/>
              </a:ext>
            </a:extLst>
          </p:cNvPr>
          <p:cNvSpPr>
            <a:spLocks noGrp="1"/>
          </p:cNvSpPr>
          <p:nvPr>
            <p:ph type="body" sz="quarter" idx="10" hasCustomPrompt="1"/>
          </p:nvPr>
        </p:nvSpPr>
        <p:spPr>
          <a:xfrm>
            <a:off x="430280" y="1508852"/>
            <a:ext cx="690479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5" name="Text Placeholder 7">
            <a:extLst>
              <a:ext uri="{FF2B5EF4-FFF2-40B4-BE49-F238E27FC236}">
                <a16:creationId xmlns:a16="http://schemas.microsoft.com/office/drawing/2014/main" id="{198469BC-0212-0841-B9E2-4583B2ABE91D}"/>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6" name="Picture Placeholder 2">
            <a:extLst>
              <a:ext uri="{FF2B5EF4-FFF2-40B4-BE49-F238E27FC236}">
                <a16:creationId xmlns:a16="http://schemas.microsoft.com/office/drawing/2014/main" id="{04CD2C42-FE07-4F3E-B6EF-9DF80CF9FEA7}"/>
              </a:ext>
            </a:extLst>
          </p:cNvPr>
          <p:cNvSpPr>
            <a:spLocks noGrp="1"/>
          </p:cNvSpPr>
          <p:nvPr>
            <p:ph type="pic" sz="quarter" idx="12" hasCustomPrompt="1"/>
          </p:nvPr>
        </p:nvSpPr>
        <p:spPr>
          <a:xfrm>
            <a:off x="7875588" y="449263"/>
            <a:ext cx="4316412" cy="4273550"/>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388525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0.png"/><Relationship Id="rId5" Type="http://schemas.openxmlformats.org/officeDocument/2006/relationships/slideLayout" Target="../slideLayouts/slideLayout25.xml"/><Relationship Id="rId10" Type="http://schemas.openxmlformats.org/officeDocument/2006/relationships/image" Target="../media/image9.png"/><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1.png"/><Relationship Id="rId4" Type="http://schemas.openxmlformats.org/officeDocument/2006/relationships/slideLayout" Target="../slideLayouts/slideLayout32.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1.png"/><Relationship Id="rId5" Type="http://schemas.openxmlformats.org/officeDocument/2006/relationships/slideLayout" Target="../slideLayouts/slideLayout39.xml"/><Relationship Id="rId10" Type="http://schemas.openxmlformats.org/officeDocument/2006/relationships/image" Target="../media/image18.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29626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87" r:id="rId4"/>
    <p:sldLayoutId id="2147483688" r:id="rId5"/>
    <p:sldLayoutId id="2147483673" r:id="rId6"/>
    <p:sldLayoutId id="2147483674" r:id="rId7"/>
    <p:sldLayoutId id="2147483675" r:id="rId8"/>
    <p:sldLayoutId id="2147483689" r:id="rId9"/>
    <p:sldLayoutId id="2147483677" r:id="rId10"/>
    <p:sldLayoutId id="2147483680" r:id="rId11"/>
    <p:sldLayoutId id="2147483671" r:id="rId12"/>
    <p:sldLayoutId id="2147483672" r:id="rId13"/>
    <p:sldLayoutId id="2147483681" r:id="rId14"/>
    <p:sldLayoutId id="2147483682" r:id="rId15"/>
    <p:sldLayoutId id="2147483683" r:id="rId16"/>
    <p:sldLayoutId id="2147483685" r:id="rId17"/>
    <p:sldLayoutId id="2147483679" r:id="rId18"/>
    <p:sldLayoutId id="2147483690" r:id="rId19"/>
    <p:sldLayoutId id="214748370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a:solidFill>
            <a:schemeClr val="bg1">
              <a:alpha val="20000"/>
            </a:schemeClr>
          </a:solidFill>
        </p:spPr>
        <p:txBody>
          <a:bodyPr vert="horz" lIns="91440" tIns="108000" rIns="91440" bIns="108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dirty="0"/>
          </a:p>
        </p:txBody>
      </p:sp>
      <p:pic>
        <p:nvPicPr>
          <p:cNvPr id="7" name="Picture 6" descr="KNOWING Logo RGB.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p:spPr>
      </p:pic>
    </p:spTree>
    <p:extLst>
      <p:ext uri="{BB962C8B-B14F-4D97-AF65-F5344CB8AC3E}">
        <p14:creationId xmlns:p14="http://schemas.microsoft.com/office/powerpoint/2010/main" val="340267447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2"/>
        </a:buBlip>
        <a:defRPr sz="3200" kern="1200">
          <a:solidFill>
            <a:schemeClr val="tx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tx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a:solidFill>
            <a:schemeClr val="bg1">
              <a:alpha val="20000"/>
            </a:schemeClr>
          </a:solidFill>
        </p:spPr>
        <p:txBody>
          <a:bodyPr vert="horz" lIns="91440" tIns="90000" rIns="91440" bIns="90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dirty="0"/>
          </a:p>
        </p:txBody>
      </p:sp>
      <p:pic>
        <p:nvPicPr>
          <p:cNvPr id="7" name="Picture 6" descr="KNOWING Logo RGB.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p:spPr>
      </p:pic>
    </p:spTree>
    <p:extLst>
      <p:ext uri="{BB962C8B-B14F-4D97-AF65-F5344CB8AC3E}">
        <p14:creationId xmlns:p14="http://schemas.microsoft.com/office/powerpoint/2010/main" val="20282559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0"/>
        </a:buBlip>
        <a:defRPr sz="3200" kern="1200">
          <a:solidFill>
            <a:schemeClr val="tx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tx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20000"/>
            </a:schemeClr>
          </a:solidFill>
        </p:spPr>
        <p:txBody>
          <a:bodyPr vert="horz" lIns="91440" tIns="108000" rIns="91440" bIns="108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dirty="0"/>
          </a:p>
        </p:txBody>
      </p:sp>
    </p:spTree>
    <p:extLst>
      <p:ext uri="{BB962C8B-B14F-4D97-AF65-F5344CB8AC3E}">
        <p14:creationId xmlns:p14="http://schemas.microsoft.com/office/powerpoint/2010/main" val="204924511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1"/>
        </a:buBlip>
        <a:defRPr sz="3200" kern="1200">
          <a:solidFill>
            <a:schemeClr val="bg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bg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0ED039-B6C7-C14D-95AB-6BCD2DF2F73A}"/>
              </a:ext>
            </a:extLst>
          </p:cNvPr>
          <p:cNvSpPr>
            <a:spLocks noGrp="1"/>
          </p:cNvSpPr>
          <p:nvPr>
            <p:ph type="ctrTitle"/>
          </p:nvPr>
        </p:nvSpPr>
        <p:spPr>
          <a:xfrm>
            <a:off x="430280" y="1855804"/>
            <a:ext cx="6089790" cy="923330"/>
          </a:xfrm>
        </p:spPr>
        <p:txBody>
          <a:bodyPr wrap="square" anchor="t">
            <a:normAutofit/>
          </a:bodyPr>
          <a:lstStyle/>
          <a:p>
            <a:pPr>
              <a:lnSpc>
                <a:spcPct val="90000"/>
              </a:lnSpc>
            </a:pPr>
            <a:r>
              <a:rPr lang="en-AU" sz="3000" dirty="0"/>
              <a:t>Project Presentation and Demonstration</a:t>
            </a:r>
            <a:endParaRPr lang="en-US" sz="3000" dirty="0"/>
          </a:p>
        </p:txBody>
      </p:sp>
      <p:sp>
        <p:nvSpPr>
          <p:cNvPr id="9" name="Text Placeholder 8">
            <a:extLst>
              <a:ext uri="{FF2B5EF4-FFF2-40B4-BE49-F238E27FC236}">
                <a16:creationId xmlns:a16="http://schemas.microsoft.com/office/drawing/2014/main" id="{236E85D9-D22E-4130-B927-E9BBB6DBC917}"/>
              </a:ext>
            </a:extLst>
          </p:cNvPr>
          <p:cNvSpPr>
            <a:spLocks noGrp="1"/>
          </p:cNvSpPr>
          <p:nvPr>
            <p:ph type="body" sz="quarter" idx="10"/>
          </p:nvPr>
        </p:nvSpPr>
        <p:spPr>
          <a:xfrm>
            <a:off x="430280" y="3748813"/>
            <a:ext cx="4265010" cy="1049218"/>
          </a:xfrm>
        </p:spPr>
        <p:txBody>
          <a:bodyPr>
            <a:normAutofit/>
          </a:bodyPr>
          <a:lstStyle/>
          <a:p>
            <a:r>
              <a:rPr lang="en-US" dirty="0"/>
              <a:t>Team Name: Swinburne Software Group</a:t>
            </a:r>
          </a:p>
          <a:p>
            <a:r>
              <a:rPr lang="en-US" dirty="0"/>
              <a:t>Group no: 04</a:t>
            </a:r>
          </a:p>
          <a:p>
            <a:r>
              <a:rPr lang="en-US" dirty="0"/>
              <a:t>Members: 06</a:t>
            </a:r>
          </a:p>
        </p:txBody>
      </p:sp>
    </p:spTree>
    <p:extLst>
      <p:ext uri="{BB962C8B-B14F-4D97-AF65-F5344CB8AC3E}">
        <p14:creationId xmlns:p14="http://schemas.microsoft.com/office/powerpoint/2010/main" val="2757868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2</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Explain your design benefits, impacts and constraints clearly</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2CC7CA6F-CE4E-8D1F-F591-C17C88FB4070}"/>
              </a:ext>
            </a:extLst>
          </p:cNvPr>
          <p:cNvSpPr>
            <a:spLocks noGrp="1"/>
          </p:cNvSpPr>
          <p:nvPr>
            <p:ph type="subTitle" idx="1"/>
          </p:nvPr>
        </p:nvSpPr>
        <p:spPr/>
        <p:txBody>
          <a:bodyPr/>
          <a:lstStyle/>
          <a:p>
            <a:r>
              <a:rPr lang="en-US" b="1" dirty="0"/>
              <a:t>Use dot points and images</a:t>
            </a:r>
          </a:p>
        </p:txBody>
      </p:sp>
    </p:spTree>
    <p:extLst>
      <p:ext uri="{BB962C8B-B14F-4D97-AF65-F5344CB8AC3E}">
        <p14:creationId xmlns:p14="http://schemas.microsoft.com/office/powerpoint/2010/main" val="286189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a:xfrm>
            <a:off x="430280" y="449927"/>
            <a:ext cx="9687755" cy="523220"/>
          </a:xfrm>
        </p:spPr>
        <p:txBody>
          <a:bodyPr/>
          <a:lstStyle/>
          <a:p>
            <a:r>
              <a:rPr lang="en-US" sz="2800" dirty="0"/>
              <a:t>Design idea 3- Ultrafiltration</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430280" y="1401810"/>
            <a:ext cx="6077398" cy="959285"/>
          </a:xfrm>
        </p:spPr>
        <p:txBody>
          <a:bodyPr/>
          <a:lstStyle/>
          <a:p>
            <a:r>
              <a:rPr lang="en-US" b="0" i="1" dirty="0">
                <a:latin typeface="Calibri" panose="020F0502020204030204" pitchFamily="34" charset="0"/>
                <a:ea typeface="Calibri" panose="020F0502020204030204" pitchFamily="34" charset="0"/>
                <a:cs typeface="Calibri" panose="020F0502020204030204" pitchFamily="34" charset="0"/>
              </a:rPr>
              <a:t>Utilizes semi-permeable membrane to allow only selective components to pass through, leaving impurities like nitrates at the surface of membrane and provide clean drinking water. </a:t>
            </a:r>
          </a:p>
          <a:p>
            <a:endParaRPr lang="en-US" dirty="0"/>
          </a:p>
          <a:p>
            <a:endParaRPr lang="en-AU"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DB01E05-2396-AAC9-19DC-1546D23A02BB}"/>
              </a:ext>
            </a:extLst>
          </p:cNvPr>
          <p:cNvSpPr>
            <a:spLocks noGrp="1"/>
          </p:cNvSpPr>
          <p:nvPr>
            <p:ph type="subTitle" idx="1"/>
          </p:nvPr>
        </p:nvSpPr>
        <p:spPr>
          <a:xfrm>
            <a:off x="430280" y="2529444"/>
            <a:ext cx="6283358" cy="3051959"/>
          </a:xfrm>
        </p:spPr>
        <p:txBody>
          <a:bodyPr/>
          <a:lstStyle/>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Water sourced from nearby areas</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Water stored in feed water tank for purification</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Water to be pre-filtered prior to passing it to ultrafiltration membranes  </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Impure water passes through semi-permeable membranes </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Purified water stored in a clean water tank and sent to households</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Certain amount of purified water passed back to membranes modules to remove the impurities from membranes</a:t>
            </a:r>
          </a:p>
          <a:p>
            <a:endParaRPr lang="en-US" sz="1600" i="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i="1" dirty="0">
              <a:latin typeface="Calibri" panose="020F0502020204030204" pitchFamily="34" charset="0"/>
              <a:ea typeface="Calibri" panose="020F0502020204030204" pitchFamily="34" charset="0"/>
              <a:cs typeface="Calibri" panose="020F0502020204030204" pitchFamily="34" charset="0"/>
            </a:endParaRPr>
          </a:p>
          <a:p>
            <a:endParaRPr lang="en-US" b="1" dirty="0"/>
          </a:p>
        </p:txBody>
      </p:sp>
      <p:pic>
        <p:nvPicPr>
          <p:cNvPr id="7" name="Picture 6">
            <a:extLst>
              <a:ext uri="{FF2B5EF4-FFF2-40B4-BE49-F238E27FC236}">
                <a16:creationId xmlns:a16="http://schemas.microsoft.com/office/drawing/2014/main" id="{06B2C434-A444-C8EF-7717-30BEE47DD3C8}"/>
              </a:ext>
            </a:extLst>
          </p:cNvPr>
          <p:cNvPicPr>
            <a:picLocks noChangeAspect="1"/>
          </p:cNvPicPr>
          <p:nvPr/>
        </p:nvPicPr>
        <p:blipFill>
          <a:blip r:embed="rId2"/>
          <a:stretch>
            <a:fillRect/>
          </a:stretch>
        </p:blipFill>
        <p:spPr>
          <a:xfrm>
            <a:off x="6507678" y="2027452"/>
            <a:ext cx="5684322" cy="2308749"/>
          </a:xfrm>
          <a:prstGeom prst="rect">
            <a:avLst/>
          </a:prstGeom>
        </p:spPr>
      </p:pic>
    </p:spTree>
    <p:extLst>
      <p:ext uri="{BB962C8B-B14F-4D97-AF65-F5344CB8AC3E}">
        <p14:creationId xmlns:p14="http://schemas.microsoft.com/office/powerpoint/2010/main" val="254855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3</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430280" y="1250089"/>
            <a:ext cx="9687754" cy="517525"/>
          </a:xfrm>
        </p:spPr>
        <p:txBody>
          <a:bodyPr/>
          <a:lstStyle/>
          <a:p>
            <a:pPr marL="0" indent="0">
              <a:buNone/>
            </a:pPr>
            <a:r>
              <a:rPr lang="en-IN" sz="2200" i="1" dirty="0">
                <a:latin typeface="Calibri" panose="020F0502020204030204" pitchFamily="34" charset="0"/>
                <a:ea typeface="Calibri" panose="020F0502020204030204" pitchFamily="34" charset="0"/>
                <a:cs typeface="Calibri" panose="020F0502020204030204" pitchFamily="34" charset="0"/>
              </a:rPr>
              <a:t>Approaches</a:t>
            </a:r>
            <a:r>
              <a:rPr lang="en-IN" sz="2200" i="1" cap="none" dirty="0">
                <a:latin typeface="Calibri" panose="020F0502020204030204" pitchFamily="34" charset="0"/>
                <a:ea typeface="Calibri" panose="020F0502020204030204" pitchFamily="34" charset="0"/>
                <a:cs typeface="Calibri" panose="020F0502020204030204" pitchFamily="34" charset="0"/>
              </a:rPr>
              <a:t>:</a:t>
            </a:r>
          </a:p>
          <a:p>
            <a:pPr lvl="1"/>
            <a:r>
              <a:rPr lang="en-IN" sz="1800" b="1" i="1" dirty="0">
                <a:latin typeface="Calibri" panose="020F0502020204030204" pitchFamily="34" charset="0"/>
                <a:ea typeface="Calibri" panose="020F0502020204030204" pitchFamily="34" charset="0"/>
                <a:cs typeface="Calibri" panose="020F0502020204030204" pitchFamily="34" charset="0"/>
              </a:rPr>
              <a:t>Reduce</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US" sz="1800" i="1" cap="none" dirty="0">
                <a:latin typeface="Calibri" panose="020F0502020204030204" pitchFamily="34" charset="0"/>
                <a:ea typeface="Calibri" panose="020F0502020204030204" pitchFamily="34" charset="0"/>
                <a:cs typeface="Calibri" panose="020F0502020204030204" pitchFamily="34" charset="0"/>
              </a:rPr>
              <a:t>nitrate level in water using semi-permeable membrane.</a:t>
            </a: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Eradicate</a:t>
            </a:r>
            <a:r>
              <a:rPr lang="en-IN" sz="1800" i="1" cap="none" dirty="0">
                <a:latin typeface="Calibri" panose="020F0502020204030204" pitchFamily="34" charset="0"/>
                <a:ea typeface="Calibri" panose="020F0502020204030204" pitchFamily="34" charset="0"/>
                <a:cs typeface="Calibri" panose="020F0502020204030204" pitchFamily="34" charset="0"/>
              </a:rPr>
              <a:t>: many impurities including nitrate usin</a:t>
            </a:r>
            <a:r>
              <a:rPr lang="en-IN" sz="1800" i="1" dirty="0">
                <a:latin typeface="Calibri" panose="020F0502020204030204" pitchFamily="34" charset="0"/>
                <a:ea typeface="Calibri" panose="020F0502020204030204" pitchFamily="34" charset="0"/>
                <a:cs typeface="Calibri" panose="020F0502020204030204" pitchFamily="34" charset="0"/>
              </a:rPr>
              <a:t>g semi-permeable membrane.</a:t>
            </a:r>
            <a:endParaRPr lang="en-IN" sz="1800" i="1" cap="none" dirty="0">
              <a:latin typeface="Calibri" panose="020F0502020204030204" pitchFamily="34" charset="0"/>
              <a:ea typeface="Calibri" panose="020F0502020204030204" pitchFamily="34" charset="0"/>
              <a:cs typeface="Calibri" panose="020F0502020204030204" pitchFamily="34" charset="0"/>
            </a:endParaRP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Prevent</a:t>
            </a:r>
            <a:r>
              <a:rPr lang="en-IN" sz="1800" i="1" cap="none" dirty="0">
                <a:latin typeface="Calibri" panose="020F0502020204030204" pitchFamily="34" charset="0"/>
                <a:ea typeface="Calibri" panose="020F0502020204030204" pitchFamily="34" charset="0"/>
                <a:cs typeface="Calibri" panose="020F0502020204030204" pitchFamily="34" charset="0"/>
              </a:rPr>
              <a:t>: effective monitoring can prevent water contamination.</a:t>
            </a:r>
          </a:p>
          <a:p>
            <a:pPr marL="457200" lvl="1" indent="0">
              <a:buNone/>
            </a:pPr>
            <a:endParaRPr lang="en-IN" sz="1800" i="1" cap="none"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B26BE5E-1755-5556-F134-EDB94FFF4AB8}"/>
              </a:ext>
            </a:extLst>
          </p:cNvPr>
          <p:cNvSpPr>
            <a:spLocks noGrp="1"/>
          </p:cNvSpPr>
          <p:nvPr>
            <p:ph type="subTitle" idx="1"/>
          </p:nvPr>
        </p:nvSpPr>
        <p:spPr>
          <a:xfrm>
            <a:off x="430280" y="2934621"/>
            <a:ext cx="10029173" cy="4042132"/>
          </a:xfrm>
        </p:spPr>
        <p:txBody>
          <a:bodyPr/>
          <a:lstStyle/>
          <a:p>
            <a:r>
              <a:rPr lang="en-IN" sz="2200" b="1" i="1" dirty="0">
                <a:latin typeface="Calibri" panose="020F0502020204030204" pitchFamily="34" charset="0"/>
                <a:ea typeface="Calibri" panose="020F0502020204030204" pitchFamily="34" charset="0"/>
                <a:cs typeface="Calibri" panose="020F0502020204030204" pitchFamily="34" charset="0"/>
              </a:rPr>
              <a:t>Technology used:</a:t>
            </a:r>
          </a:p>
          <a:p>
            <a:r>
              <a:rPr lang="en-IN" sz="1600" b="1" i="1" dirty="0">
                <a:latin typeface="Calibri" panose="020F0502020204030204" pitchFamily="34" charset="0"/>
                <a:ea typeface="Calibri" panose="020F0502020204030204" pitchFamily="34" charset="0"/>
                <a:cs typeface="Calibri" panose="020F0502020204030204" pitchFamily="34" charset="0"/>
              </a:rPr>
              <a:t>Control and automated systems- </a:t>
            </a:r>
            <a:r>
              <a:rPr lang="en-US" sz="1600" i="1" dirty="0">
                <a:latin typeface="Calibri" panose="020F0502020204030204" pitchFamily="34" charset="0"/>
                <a:ea typeface="Calibri" panose="020F0502020204030204" pitchFamily="34" charset="0"/>
                <a:cs typeface="Calibri" panose="020F0502020204030204" pitchFamily="34" charset="0"/>
              </a:rPr>
              <a:t>Software monitor to manage ultrafiltration automatically. Includes devices like sensors and controllers.</a:t>
            </a:r>
          </a:p>
          <a:p>
            <a:r>
              <a:rPr lang="en-IN" sz="1600" b="1" i="1" dirty="0">
                <a:latin typeface="Calibri" panose="020F0502020204030204" pitchFamily="34" charset="0"/>
                <a:ea typeface="Calibri" panose="020F0502020204030204" pitchFamily="34" charset="0"/>
                <a:cs typeface="Calibri" panose="020F0502020204030204" pitchFamily="34" charset="0"/>
              </a:rPr>
              <a:t>Data analytics and AI- </a:t>
            </a:r>
            <a:r>
              <a:rPr lang="en-US" sz="1600" i="1" dirty="0">
                <a:latin typeface="Calibri" panose="020F0502020204030204" pitchFamily="34" charset="0"/>
                <a:ea typeface="Calibri" panose="020F0502020204030204" pitchFamily="34" charset="0"/>
                <a:cs typeface="Calibri" panose="020F0502020204030204" pitchFamily="34" charset="0"/>
              </a:rPr>
              <a:t>Analysis of ultrafiltration operation parameters like flow rates, backwashing schedules, chemical dosing rates and also predict maintenance required using AI.</a:t>
            </a:r>
          </a:p>
          <a:p>
            <a:r>
              <a:rPr lang="en-IN" sz="1600" b="1" i="1" dirty="0">
                <a:latin typeface="Calibri" panose="020F0502020204030204" pitchFamily="34" charset="0"/>
                <a:ea typeface="Calibri" panose="020F0502020204030204" pitchFamily="34" charset="0"/>
                <a:cs typeface="Calibri" panose="020F0502020204030204" pitchFamily="34" charset="0"/>
              </a:rPr>
              <a:t>Backwashing systems- </a:t>
            </a:r>
            <a:r>
              <a:rPr lang="en-US" sz="1600" i="1" dirty="0">
                <a:latin typeface="Calibri" panose="020F0502020204030204" pitchFamily="34" charset="0"/>
                <a:ea typeface="Calibri" panose="020F0502020204030204" pitchFamily="34" charset="0"/>
                <a:cs typeface="Calibri" panose="020F0502020204030204" pitchFamily="34" charset="0"/>
              </a:rPr>
              <a:t>Removal of impurities, stuck at the surface of membrane during ultrafiltration, by reverse flow of water into membrane modules.</a:t>
            </a:r>
            <a:endParaRPr lang="en-IN" sz="1600" b="1" i="1" dirty="0">
              <a:latin typeface="Calibri" panose="020F0502020204030204" pitchFamily="34" charset="0"/>
              <a:ea typeface="Calibri" panose="020F0502020204030204" pitchFamily="34" charset="0"/>
              <a:cs typeface="Calibri" panose="020F0502020204030204" pitchFamily="34" charset="0"/>
            </a:endParaRPr>
          </a:p>
          <a:p>
            <a:r>
              <a:rPr lang="en-IN" sz="1600" b="1" i="1" dirty="0">
                <a:latin typeface="Calibri" panose="020F0502020204030204" pitchFamily="34" charset="0"/>
                <a:ea typeface="Calibri" panose="020F0502020204030204" pitchFamily="34" charset="0"/>
                <a:cs typeface="Calibri" panose="020F0502020204030204" pitchFamily="34" charset="0"/>
              </a:rPr>
              <a:t>Transmembrane pressure control- </a:t>
            </a:r>
            <a:r>
              <a:rPr lang="en-US" sz="1600" i="1" dirty="0">
                <a:latin typeface="Calibri" panose="020F0502020204030204" pitchFamily="34" charset="0"/>
                <a:ea typeface="Calibri" panose="020F0502020204030204" pitchFamily="34" charset="0"/>
                <a:cs typeface="Calibri" panose="020F0502020204030204" pitchFamily="34" charset="0"/>
              </a:rPr>
              <a:t>regulates pressure difference across membranes</a:t>
            </a:r>
            <a:endParaRPr lang="en-IN" sz="1600" b="1" i="1" dirty="0">
              <a:latin typeface="Calibri" panose="020F0502020204030204" pitchFamily="34" charset="0"/>
              <a:ea typeface="Calibri" panose="020F0502020204030204" pitchFamily="34" charset="0"/>
              <a:cs typeface="Calibri" panose="020F0502020204030204" pitchFamily="34" charset="0"/>
            </a:endParaRPr>
          </a:p>
          <a:p>
            <a:endParaRPr lang="en-US" sz="1600" i="1" dirty="0">
              <a:latin typeface="Calibri" panose="020F0502020204030204" pitchFamily="34" charset="0"/>
              <a:ea typeface="Calibri" panose="020F0502020204030204" pitchFamily="34" charset="0"/>
              <a:cs typeface="Calibri" panose="020F0502020204030204" pitchFamily="34" charset="0"/>
            </a:endParaRPr>
          </a:p>
          <a:p>
            <a:endParaRPr lang="en-US" sz="1600" i="1" dirty="0">
              <a:latin typeface="Calibri" panose="020F0502020204030204" pitchFamily="34" charset="0"/>
              <a:ea typeface="Calibri" panose="020F0502020204030204" pitchFamily="34" charset="0"/>
              <a:cs typeface="Calibri" panose="020F0502020204030204" pitchFamily="34" charset="0"/>
            </a:endParaRPr>
          </a:p>
          <a:p>
            <a:pPr algn="just"/>
            <a:endParaRPr lang="en-IN" sz="1200" b="1" i="1" cap="none" dirty="0">
              <a:latin typeface="Calibri" panose="020F0502020204030204" pitchFamily="34" charset="0"/>
              <a:ea typeface="Calibri" panose="020F0502020204030204" pitchFamily="34" charset="0"/>
              <a:cs typeface="Calibri" panose="020F0502020204030204" pitchFamily="34" charset="0"/>
            </a:endParaRPr>
          </a:p>
          <a:p>
            <a:endParaRPr lang="en-US" b="1" dirty="0"/>
          </a:p>
        </p:txBody>
      </p:sp>
    </p:spTree>
    <p:extLst>
      <p:ext uri="{BB962C8B-B14F-4D97-AF65-F5344CB8AC3E}">
        <p14:creationId xmlns:p14="http://schemas.microsoft.com/office/powerpoint/2010/main" val="357728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3</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430280" y="1324505"/>
            <a:ext cx="9687754" cy="517525"/>
          </a:xfrm>
        </p:spPr>
        <p:txBody>
          <a:bodyPr/>
          <a:lstStyle/>
          <a:p>
            <a:pPr marL="0" indent="0" algn="l">
              <a:buNone/>
            </a:pPr>
            <a:r>
              <a:rPr lang="en-IN" sz="2400" b="1" i="0" dirty="0">
                <a:effectLst/>
                <a:latin typeface="Calibri" panose="020F0502020204030204" pitchFamily="34" charset="0"/>
                <a:ea typeface="Calibri" panose="020F0502020204030204" pitchFamily="34" charset="0"/>
                <a:cs typeface="Calibri" panose="020F0502020204030204" pitchFamily="34" charset="0"/>
              </a:rPr>
              <a:t>Benefits, Community Impact &amp; Constraints</a:t>
            </a:r>
            <a:endParaRPr lang="en-US" sz="2200" b="0"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endParaRPr lang="en-US" sz="1600" b="1" i="1" cap="none"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2CC7CA6F-CE4E-8D1F-F591-C17C88FB4070}"/>
              </a:ext>
            </a:extLst>
          </p:cNvPr>
          <p:cNvSpPr>
            <a:spLocks noGrp="1"/>
          </p:cNvSpPr>
          <p:nvPr>
            <p:ph type="subTitle" idx="1"/>
          </p:nvPr>
        </p:nvSpPr>
        <p:spPr>
          <a:xfrm>
            <a:off x="181802" y="1942989"/>
            <a:ext cx="8333710" cy="5144998"/>
          </a:xfrm>
        </p:spPr>
        <p:txBody>
          <a:bodyPr/>
          <a:lstStyle/>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Benefits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Access to safe drinking water.</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Space efficient.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Minimal usage of chemical additives.</a:t>
            </a: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Community Impact</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Reduced water wastage, contributing to water conservation</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Environmental beneficial due to reduced usage of chemicals.</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Improved water quality.</a:t>
            </a: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Constraints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Frequent maintenance required for membranes.</a:t>
            </a:r>
          </a:p>
          <a:p>
            <a:pPr marL="1143000" lvl="2" indent="-228600" algn="l">
              <a:buFont typeface="Arial" panose="020B0604020202020204" pitchFamily="34" charset="0"/>
              <a:buChar char="•"/>
            </a:pPr>
            <a:r>
              <a:rPr lang="en-US" sz="1600" b="0" i="1" dirty="0">
                <a:latin typeface="Calibri" panose="020F0502020204030204" pitchFamily="34" charset="0"/>
                <a:ea typeface="Calibri" panose="020F0502020204030204" pitchFamily="34" charset="0"/>
                <a:cs typeface="Calibri" panose="020F0502020204030204" pitchFamily="34" charset="0"/>
              </a:rPr>
              <a:t>Due to constant accumu</a:t>
            </a:r>
            <a:r>
              <a:rPr lang="en-US" sz="1600" i="1" dirty="0">
                <a:latin typeface="Calibri" panose="020F0502020204030204" pitchFamily="34" charset="0"/>
                <a:ea typeface="Calibri" panose="020F0502020204030204" pitchFamily="34" charset="0"/>
                <a:cs typeface="Calibri" panose="020F0502020204030204" pitchFamily="34" charset="0"/>
              </a:rPr>
              <a:t>lation on membrane, membrane performance is affected</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Cost of installment:</a:t>
            </a:r>
          </a:p>
          <a:p>
            <a:pPr marL="1600189" lvl="3" indent="-228600" algn="l">
              <a:buFont typeface="Arial" panose="020B0604020202020204" pitchFamily="34" charset="0"/>
              <a:buChar char="•"/>
            </a:pPr>
            <a:r>
              <a:rPr lang="en-US" sz="1400" i="1" dirty="0">
                <a:latin typeface="Calibri" panose="020F0502020204030204" pitchFamily="34" charset="0"/>
                <a:ea typeface="Calibri" panose="020F0502020204030204" pitchFamily="34" charset="0"/>
                <a:cs typeface="Calibri" panose="020F0502020204030204" pitchFamily="34" charset="0"/>
              </a:rPr>
              <a:t>R</a:t>
            </a:r>
            <a:r>
              <a:rPr lang="en-US" sz="1400" b="0" i="1" cap="none" dirty="0">
                <a:latin typeface="Calibri" panose="020F0502020204030204" pitchFamily="34" charset="0"/>
                <a:ea typeface="Calibri" panose="020F0502020204030204" pitchFamily="34" charset="0"/>
                <a:cs typeface="Calibri" panose="020F0502020204030204" pitchFamily="34" charset="0"/>
              </a:rPr>
              <a:t>esidential installment- approx. AUD 1,500 to AUD 5,000</a:t>
            </a:r>
          </a:p>
          <a:p>
            <a:pPr marL="1600189" lvl="3" indent="-228600" algn="l">
              <a:buFont typeface="Arial" panose="020B0604020202020204" pitchFamily="34" charset="0"/>
              <a:buChar char="•"/>
            </a:pPr>
            <a:r>
              <a:rPr lang="en-US" sz="1400" i="1" dirty="0">
                <a:latin typeface="Calibri" panose="020F0502020204030204" pitchFamily="34" charset="0"/>
                <a:ea typeface="Calibri" panose="020F0502020204030204" pitchFamily="34" charset="0"/>
                <a:cs typeface="Calibri" panose="020F0502020204030204" pitchFamily="34" charset="0"/>
              </a:rPr>
              <a:t>Commercial installment- approx. AUD 5,000 to AUD 20,000</a:t>
            </a:r>
            <a:endParaRPr lang="en-US" sz="1400" b="0" i="1" cap="none" dirty="0">
              <a:latin typeface="Calibri" panose="020F0502020204030204" pitchFamily="34" charset="0"/>
              <a:ea typeface="Calibri" panose="020F0502020204030204" pitchFamily="34" charset="0"/>
              <a:cs typeface="Calibri" panose="020F0502020204030204" pitchFamily="34" charset="0"/>
            </a:endParaRPr>
          </a:p>
          <a:p>
            <a:pPr marL="1143000" lvl="2" indent="-228600" algn="l">
              <a:buFont typeface="Arial" panose="020B0604020202020204" pitchFamily="34" charset="0"/>
              <a:buChar char="•"/>
            </a:pPr>
            <a:endParaRPr lang="en-US" b="1" dirty="0"/>
          </a:p>
        </p:txBody>
      </p:sp>
    </p:spTree>
    <p:extLst>
      <p:ext uri="{BB962C8B-B14F-4D97-AF65-F5344CB8AC3E}">
        <p14:creationId xmlns:p14="http://schemas.microsoft.com/office/powerpoint/2010/main" val="144583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4</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AU" dirty="0"/>
              <a:t>Design idea (your own diagram explaining your concept)</a:t>
            </a: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DB01E05-2396-AAC9-19DC-1546D23A02BB}"/>
              </a:ext>
            </a:extLst>
          </p:cNvPr>
          <p:cNvSpPr>
            <a:spLocks noGrp="1"/>
          </p:cNvSpPr>
          <p:nvPr>
            <p:ph type="subTitle" idx="1"/>
          </p:nvPr>
        </p:nvSpPr>
        <p:spPr/>
        <p:txBody>
          <a:bodyPr/>
          <a:lstStyle/>
          <a:p>
            <a:r>
              <a:rPr lang="en-US" b="1" dirty="0"/>
              <a:t>Use dot points and images</a:t>
            </a:r>
          </a:p>
        </p:txBody>
      </p:sp>
    </p:spTree>
    <p:extLst>
      <p:ext uri="{BB962C8B-B14F-4D97-AF65-F5344CB8AC3E}">
        <p14:creationId xmlns:p14="http://schemas.microsoft.com/office/powerpoint/2010/main" val="2793393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4</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285750" indent="-285750">
              <a:lnSpc>
                <a:spcPct val="150000"/>
              </a:lnSpc>
              <a:buFont typeface="Arial" panose="020B0604020202020204" pitchFamily="34" charset="0"/>
              <a:buChar char="•"/>
            </a:pPr>
            <a:r>
              <a:rPr lang="en-AU" dirty="0"/>
              <a:t>What are your three different approaches in different stages of your design?</a:t>
            </a:r>
          </a:p>
          <a:p>
            <a:pPr marL="285750" indent="-285750">
              <a:lnSpc>
                <a:spcPct val="150000"/>
              </a:lnSpc>
              <a:buFont typeface="Arial" panose="020B0604020202020204" pitchFamily="34" charset="0"/>
              <a:buChar char="•"/>
            </a:pPr>
            <a:r>
              <a:rPr lang="en-US" dirty="0"/>
              <a:t>What are your technologies and devices used in your design?</a:t>
            </a: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B26BE5E-1755-5556-F134-EDB94FFF4AB8}"/>
              </a:ext>
            </a:extLst>
          </p:cNvPr>
          <p:cNvSpPr>
            <a:spLocks noGrp="1"/>
          </p:cNvSpPr>
          <p:nvPr>
            <p:ph type="subTitle" idx="1"/>
          </p:nvPr>
        </p:nvSpPr>
        <p:spPr>
          <a:xfrm>
            <a:off x="430280" y="3050950"/>
            <a:ext cx="9687754" cy="276999"/>
          </a:xfrm>
        </p:spPr>
        <p:txBody>
          <a:bodyPr/>
          <a:lstStyle/>
          <a:p>
            <a:r>
              <a:rPr lang="en-US" b="1" dirty="0"/>
              <a:t>Use dot points and images</a:t>
            </a:r>
          </a:p>
        </p:txBody>
      </p:sp>
    </p:spTree>
    <p:extLst>
      <p:ext uri="{BB962C8B-B14F-4D97-AF65-F5344CB8AC3E}">
        <p14:creationId xmlns:p14="http://schemas.microsoft.com/office/powerpoint/2010/main" val="470701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4</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Explain your design benefits, impacts and constraints clearly</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2CC7CA6F-CE4E-8D1F-F591-C17C88FB4070}"/>
              </a:ext>
            </a:extLst>
          </p:cNvPr>
          <p:cNvSpPr>
            <a:spLocks noGrp="1"/>
          </p:cNvSpPr>
          <p:nvPr>
            <p:ph type="subTitle" idx="1"/>
          </p:nvPr>
        </p:nvSpPr>
        <p:spPr/>
        <p:txBody>
          <a:bodyPr/>
          <a:lstStyle/>
          <a:p>
            <a:r>
              <a:rPr lang="en-US" b="1" dirty="0"/>
              <a:t>Use dot points and images</a:t>
            </a:r>
          </a:p>
        </p:txBody>
      </p:sp>
    </p:spTree>
    <p:extLst>
      <p:ext uri="{BB962C8B-B14F-4D97-AF65-F5344CB8AC3E}">
        <p14:creationId xmlns:p14="http://schemas.microsoft.com/office/powerpoint/2010/main" val="4207411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a:xfrm>
            <a:off x="430280" y="449927"/>
            <a:ext cx="9687755" cy="1077218"/>
          </a:xfrm>
        </p:spPr>
        <p:txBody>
          <a:bodyPr/>
          <a:lstStyle/>
          <a:p>
            <a:r>
              <a:rPr lang="en-US" dirty="0"/>
              <a:t>Design idea 5 - </a:t>
            </a:r>
            <a:r>
              <a:rPr lang="en-GB" dirty="0"/>
              <a:t>Advanced Electrocoagulation Process for Multi-Contaminant Removal.</a:t>
            </a:r>
            <a:endParaRPr lang="en-US" dirty="0"/>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171863" y="1958779"/>
            <a:ext cx="9687754" cy="517525"/>
          </a:xfrm>
        </p:spPr>
        <p:txBody>
          <a:bodyPr/>
          <a:lstStyle/>
          <a:p>
            <a:pPr>
              <a:lnSpc>
                <a:spcPct val="107000"/>
              </a:lnSpc>
              <a:spcAft>
                <a:spcPts val="800"/>
              </a:spcAft>
            </a:pPr>
            <a:r>
              <a:rPr lang="en-GB" i="1" kern="100" dirty="0">
                <a:effectLst/>
                <a:latin typeface="Calibri" panose="020F0502020204030204" pitchFamily="34" charset="0"/>
                <a:ea typeface="Calibri" panose="020F0502020204030204" pitchFamily="34" charset="0"/>
                <a:cs typeface="Calibri" panose="020F0502020204030204" pitchFamily="34" charset="0"/>
              </a:rPr>
              <a:t>By using electrodes to neutralize pollutants, the electrocoagulation water treatment method effectively and sustainably cleanses water, providing the community with safe and clean drinking water.</a:t>
            </a:r>
            <a:endParaRPr lang="en-US" i="1" dirty="0">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buFontTx/>
              <a:buChar char="•"/>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Initiation of the electrocoagulation process</a:t>
            </a:r>
          </a:p>
          <a:p>
            <a:pPr eaLnBrk="0" fontAlgn="base" hangingPunct="0">
              <a:lnSpc>
                <a:spcPct val="100000"/>
              </a:lnSpc>
              <a:spcBef>
                <a:spcPct val="0"/>
              </a:spcBef>
              <a:spcAft>
                <a:spcPct val="0"/>
              </a:spcAft>
              <a:buFontTx/>
              <a:buChar char="•"/>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Assessment of Water quality</a:t>
            </a:r>
          </a:p>
          <a:p>
            <a:pPr eaLnBrk="0" fontAlgn="base" hangingPunct="0">
              <a:lnSpc>
                <a:spcPct val="100000"/>
              </a:lnSpc>
              <a:spcBef>
                <a:spcPct val="0"/>
              </a:spcBef>
              <a:spcAft>
                <a:spcPct val="0"/>
              </a:spcAft>
              <a:buFontTx/>
              <a:buChar char="•"/>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Electrocoagulation process</a:t>
            </a:r>
            <a:endParaRPr kumimoji="0" lang="en-AU"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Contaminant removal from metal ions</a:t>
            </a:r>
            <a:endParaRPr kumimoji="0" lang="en-AU"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Filtration and Separation</a:t>
            </a:r>
            <a:endParaRPr kumimoji="0" lang="en-AU"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Final purification in households</a:t>
            </a:r>
            <a:endParaRPr kumimoji="0" lang="en-AU"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Community distribution</a:t>
            </a:r>
          </a:p>
          <a:p>
            <a:pPr eaLnBrk="0" fontAlgn="base" hangingPunct="0">
              <a:lnSpc>
                <a:spcPct val="100000"/>
              </a:lnSpc>
              <a:spcBef>
                <a:spcPct val="0"/>
              </a:spcBef>
              <a:spcAft>
                <a:spcPct val="0"/>
              </a:spcAft>
              <a:buFontTx/>
              <a:buChar char="•"/>
            </a:pPr>
            <a:r>
              <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Quality monitoring</a:t>
            </a:r>
            <a:r>
              <a:rPr kumimoji="0" lang="en-AU"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n-GB"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Janaka Muthunayake</a:t>
            </a:r>
          </a:p>
        </p:txBody>
      </p:sp>
      <p:sp>
        <p:nvSpPr>
          <p:cNvPr id="3" name="Rectangle 2">
            <a:extLst>
              <a:ext uri="{FF2B5EF4-FFF2-40B4-BE49-F238E27FC236}">
                <a16:creationId xmlns:a16="http://schemas.microsoft.com/office/drawing/2014/main" id="{9B507D28-5C87-15BE-1503-A2630A0B64C7}"/>
              </a:ext>
            </a:extLst>
          </p:cNvPr>
          <p:cNvSpPr>
            <a:spLocks noChangeArrowheads="1"/>
          </p:cNvSpPr>
          <p:nvPr/>
        </p:nvSpPr>
        <p:spPr bwMode="auto">
          <a:xfrm>
            <a:off x="-258417" y="4499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2">
            <a:extLst>
              <a:ext uri="{FF2B5EF4-FFF2-40B4-BE49-F238E27FC236}">
                <a16:creationId xmlns:a16="http://schemas.microsoft.com/office/drawing/2014/main" id="{443B1D87-F2D2-50AB-65FE-66A0E2993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142" y="2729162"/>
            <a:ext cx="3028950" cy="29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41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5</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0" indent="0">
              <a:buNone/>
            </a:pPr>
            <a:r>
              <a:rPr lang="en-IN" sz="2200" i="1" dirty="0">
                <a:latin typeface="Calibri" panose="020F0502020204030204" pitchFamily="34" charset="0"/>
                <a:ea typeface="Calibri" panose="020F0502020204030204" pitchFamily="34" charset="0"/>
                <a:cs typeface="Calibri" panose="020F0502020204030204" pitchFamily="34" charset="0"/>
              </a:rPr>
              <a:t>Approaches</a:t>
            </a:r>
            <a:r>
              <a:rPr lang="en-IN" sz="2200" i="1" cap="none" dirty="0">
                <a:latin typeface="Calibri" panose="020F0502020204030204" pitchFamily="34" charset="0"/>
                <a:ea typeface="Calibri" panose="020F0502020204030204" pitchFamily="34" charset="0"/>
                <a:cs typeface="Calibri" panose="020F0502020204030204" pitchFamily="34" charset="0"/>
              </a:rPr>
              <a:t>:</a:t>
            </a:r>
          </a:p>
          <a:p>
            <a:pPr lvl="1"/>
            <a:r>
              <a:rPr lang="en-IN" sz="1800" b="1" i="1" dirty="0">
                <a:latin typeface="Calibri" panose="020F0502020204030204" pitchFamily="34" charset="0"/>
                <a:ea typeface="Calibri" panose="020F0502020204030204" pitchFamily="34" charset="0"/>
                <a:cs typeface="Calibri" panose="020F0502020204030204" pitchFamily="34" charset="0"/>
              </a:rPr>
              <a:t>Analyse</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AU" sz="1800" i="1" dirty="0">
                <a:effectLst/>
                <a:latin typeface="Calibri" panose="020F0502020204030204" pitchFamily="34" charset="0"/>
                <a:ea typeface="Calibri" panose="020F0502020204030204" pitchFamily="34" charset="0"/>
                <a:cs typeface="Calibri" panose="020F0502020204030204" pitchFamily="34" charset="0"/>
              </a:rPr>
              <a:t>Analytical Testing for Contaminant Profiles.</a:t>
            </a: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Reduce</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AU" sz="1800" i="1" dirty="0">
                <a:effectLst/>
                <a:latin typeface="Calibri" panose="020F0502020204030204" pitchFamily="34" charset="0"/>
                <a:ea typeface="Calibri" panose="020F0502020204030204" pitchFamily="34" charset="0"/>
                <a:cs typeface="Calibri" panose="020F0502020204030204" pitchFamily="34" charset="0"/>
              </a:rPr>
              <a:t>Contaminant-Specific Electrocoagulation Parameters.</a:t>
            </a: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Prevent</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AU" sz="1800" i="1" dirty="0">
                <a:effectLst/>
                <a:latin typeface="Calibri" panose="020F0502020204030204" pitchFamily="34" charset="0"/>
                <a:ea typeface="Calibri" panose="020F0502020204030204" pitchFamily="34" charset="0"/>
                <a:cs typeface="Calibri" panose="020F0502020204030204" pitchFamily="34" charset="0"/>
              </a:rPr>
              <a:t>Source Protection and Conservation Practices</a:t>
            </a:r>
            <a:endParaRPr lang="en-IN" sz="1800" i="1" cap="none"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Janaka Muthunayake</a:t>
            </a:r>
          </a:p>
        </p:txBody>
      </p:sp>
      <p:sp>
        <p:nvSpPr>
          <p:cNvPr id="7" name="Subtitle 2">
            <a:extLst>
              <a:ext uri="{FF2B5EF4-FFF2-40B4-BE49-F238E27FC236}">
                <a16:creationId xmlns:a16="http://schemas.microsoft.com/office/drawing/2014/main" id="{39C0B05D-FC33-8E0A-40EB-89A38AC4C9A9}"/>
              </a:ext>
            </a:extLst>
          </p:cNvPr>
          <p:cNvSpPr>
            <a:spLocks noGrp="1"/>
          </p:cNvSpPr>
          <p:nvPr>
            <p:ph type="subTitle" idx="1"/>
          </p:nvPr>
        </p:nvSpPr>
        <p:spPr>
          <a:xfrm>
            <a:off x="430280" y="2934621"/>
            <a:ext cx="10029173" cy="4534575"/>
          </a:xfrm>
        </p:spPr>
        <p:txBody>
          <a:bodyPr/>
          <a:lstStyle/>
          <a:p>
            <a:r>
              <a:rPr lang="en-IN" sz="2200" b="1" i="1" dirty="0">
                <a:latin typeface="Calibri" panose="020F0502020204030204" pitchFamily="34" charset="0"/>
                <a:ea typeface="Calibri" panose="020F0502020204030204" pitchFamily="34" charset="0"/>
                <a:cs typeface="Calibri" panose="020F0502020204030204" pitchFamily="34" charset="0"/>
              </a:rPr>
              <a:t>Technologies and devices used:</a:t>
            </a:r>
          </a:p>
          <a:p>
            <a:r>
              <a:rPr lang="en-AU" sz="1600" b="1" dirty="0">
                <a:latin typeface="Calibri" panose="020F0502020204030204" pitchFamily="34" charset="0"/>
                <a:ea typeface="Calibri" panose="020F0502020204030204" pitchFamily="34" charset="0"/>
                <a:cs typeface="Calibri" panose="020F0502020204030204" pitchFamily="34" charset="0"/>
              </a:rPr>
              <a:t>Electrodes and Electrochemical Reactions: </a:t>
            </a:r>
            <a:r>
              <a:rPr lang="en-GB" sz="1600" i="1" dirty="0">
                <a:latin typeface="Calibri" panose="020F0502020204030204" pitchFamily="34" charset="0"/>
                <a:ea typeface="Calibri" panose="020F0502020204030204" pitchFamily="34" charset="0"/>
                <a:cs typeface="Calibri" panose="020F0502020204030204" pitchFamily="34" charset="0"/>
              </a:rPr>
              <a:t>Electrodes, made of materials like aluminium or iron, facilitate electrochemical reactions, releasing metal ions into water when an electrical current is applied, destabilizing and neutralizing contaminants.</a:t>
            </a:r>
            <a:endParaRPr lang="en-AU" sz="1600" i="1" dirty="0">
              <a:latin typeface="Calibri" panose="020F0502020204030204" pitchFamily="34" charset="0"/>
              <a:ea typeface="Calibri" panose="020F0502020204030204" pitchFamily="34" charset="0"/>
              <a:cs typeface="Calibri" panose="020F0502020204030204" pitchFamily="34" charset="0"/>
            </a:endParaRPr>
          </a:p>
          <a:p>
            <a:r>
              <a:rPr lang="en-AU" sz="1600" b="1" dirty="0">
                <a:latin typeface="Calibri" panose="020F0502020204030204" pitchFamily="34" charset="0"/>
                <a:ea typeface="Calibri" panose="020F0502020204030204" pitchFamily="34" charset="0"/>
                <a:cs typeface="Calibri" panose="020F0502020204030204" pitchFamily="34" charset="0"/>
              </a:rPr>
              <a:t>Water Quality Monitoring: </a:t>
            </a:r>
            <a:r>
              <a:rPr lang="en-GB" sz="1600" i="1" dirty="0">
                <a:latin typeface="Calibri" panose="020F0502020204030204" pitchFamily="34" charset="0"/>
                <a:ea typeface="Calibri" panose="020F0502020204030204" pitchFamily="34" charset="0"/>
                <a:cs typeface="Calibri" panose="020F0502020204030204" pitchFamily="34" charset="0"/>
              </a:rPr>
              <a:t>Technology continuously monitors parameters like pH, turbidity, and conductivity in water, enabling immediate adjustments to treatment processes based on real-time data.</a:t>
            </a:r>
          </a:p>
          <a:p>
            <a:r>
              <a:rPr lang="en-GB" sz="1600" b="1" dirty="0">
                <a:latin typeface="Calibri" panose="020F0502020204030204" pitchFamily="34" charset="0"/>
                <a:ea typeface="Calibri" panose="020F0502020204030204" pitchFamily="34" charset="0"/>
                <a:cs typeface="Calibri" panose="020F0502020204030204" pitchFamily="34" charset="0"/>
              </a:rPr>
              <a:t>Settling Tanks and Flotation Units: </a:t>
            </a:r>
            <a:r>
              <a:rPr lang="en-GB" sz="1600" i="1" dirty="0">
                <a:latin typeface="Calibri" panose="020F0502020204030204" pitchFamily="34" charset="0"/>
                <a:ea typeface="Calibri" panose="020F0502020204030204" pitchFamily="34" charset="0"/>
                <a:cs typeface="Calibri" panose="020F0502020204030204" pitchFamily="34" charset="0"/>
              </a:rPr>
              <a:t>Physical separation of coagulated particles from treated water is achieved through the use of flotation units, which introduce air bubbles to facilitate their removal.</a:t>
            </a:r>
          </a:p>
          <a:p>
            <a:r>
              <a:rPr lang="en-AU" sz="1600" b="1" dirty="0">
                <a:latin typeface="Calibri" panose="020F0502020204030204" pitchFamily="34" charset="0"/>
                <a:ea typeface="Calibri" panose="020F0502020204030204" pitchFamily="34" charset="0"/>
                <a:cs typeface="Calibri" panose="020F0502020204030204" pitchFamily="34" charset="0"/>
              </a:rPr>
              <a:t>Filtration Systems: </a:t>
            </a:r>
            <a:r>
              <a:rPr lang="en-GB" sz="1600" i="1" dirty="0">
                <a:latin typeface="Calibri" panose="020F0502020204030204" pitchFamily="34" charset="0"/>
                <a:ea typeface="Calibri" panose="020F0502020204030204" pitchFamily="34" charset="0"/>
                <a:cs typeface="Calibri" panose="020F0502020204030204" pitchFamily="34" charset="0"/>
              </a:rPr>
              <a:t>Membrane filtration and filter media are essential methods for contaminant removal in water, ensuring the efficient and clean treatment of water.</a:t>
            </a:r>
          </a:p>
          <a:p>
            <a:endParaRPr lang="en-US" sz="1600" i="1" dirty="0">
              <a:latin typeface="Calibri" panose="020F0502020204030204" pitchFamily="34" charset="0"/>
              <a:ea typeface="Calibri" panose="020F0502020204030204" pitchFamily="34" charset="0"/>
              <a:cs typeface="Calibri" panose="020F0502020204030204" pitchFamily="34" charset="0"/>
            </a:endParaRPr>
          </a:p>
          <a:p>
            <a:endParaRPr lang="en-US" sz="1600" i="1" dirty="0">
              <a:latin typeface="Calibri" panose="020F0502020204030204" pitchFamily="34" charset="0"/>
              <a:ea typeface="Calibri" panose="020F0502020204030204" pitchFamily="34" charset="0"/>
              <a:cs typeface="Calibri" panose="020F0502020204030204" pitchFamily="34" charset="0"/>
            </a:endParaRPr>
          </a:p>
          <a:p>
            <a:pPr algn="just"/>
            <a:endParaRPr lang="en-IN" sz="1200" b="1" i="1" cap="none" dirty="0">
              <a:latin typeface="Calibri" panose="020F0502020204030204" pitchFamily="34" charset="0"/>
              <a:ea typeface="Calibri" panose="020F0502020204030204" pitchFamily="34" charset="0"/>
              <a:cs typeface="Calibri" panose="020F0502020204030204" pitchFamily="34" charset="0"/>
            </a:endParaRPr>
          </a:p>
          <a:p>
            <a:endParaRPr lang="en-US" b="1" dirty="0"/>
          </a:p>
        </p:txBody>
      </p:sp>
    </p:spTree>
    <p:extLst>
      <p:ext uri="{BB962C8B-B14F-4D97-AF65-F5344CB8AC3E}">
        <p14:creationId xmlns:p14="http://schemas.microsoft.com/office/powerpoint/2010/main" val="292329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5</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Janaka Muthunayake</a:t>
            </a:r>
          </a:p>
        </p:txBody>
      </p:sp>
      <p:sp>
        <p:nvSpPr>
          <p:cNvPr id="8" name="Text Placeholder 3">
            <a:extLst>
              <a:ext uri="{FF2B5EF4-FFF2-40B4-BE49-F238E27FC236}">
                <a16:creationId xmlns:a16="http://schemas.microsoft.com/office/drawing/2014/main" id="{C29065D7-AD8A-7FE9-0DA1-95A84FC0E0C6}"/>
              </a:ext>
            </a:extLst>
          </p:cNvPr>
          <p:cNvSpPr>
            <a:spLocks noGrp="1"/>
          </p:cNvSpPr>
          <p:nvPr>
            <p:ph type="body" sz="quarter" idx="10"/>
          </p:nvPr>
        </p:nvSpPr>
        <p:spPr>
          <a:xfrm>
            <a:off x="430280" y="1324505"/>
            <a:ext cx="9687754" cy="517525"/>
          </a:xfrm>
        </p:spPr>
        <p:txBody>
          <a:bodyPr/>
          <a:lstStyle/>
          <a:p>
            <a:pPr marL="0" indent="0" algn="l">
              <a:buNone/>
            </a:pPr>
            <a:r>
              <a:rPr lang="en-IN" sz="2400" b="1" i="0" dirty="0">
                <a:effectLst/>
                <a:latin typeface="Calibri" panose="020F0502020204030204" pitchFamily="34" charset="0"/>
                <a:ea typeface="Calibri" panose="020F0502020204030204" pitchFamily="34" charset="0"/>
                <a:cs typeface="Calibri" panose="020F0502020204030204" pitchFamily="34" charset="0"/>
              </a:rPr>
              <a:t>Benefits, Community Impact &amp; Constraints</a:t>
            </a:r>
            <a:endParaRPr lang="en-US" sz="2200" b="0"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endParaRPr lang="en-US" sz="1600" b="1" i="1" cap="none"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9" name="Subtitle 2">
            <a:extLst>
              <a:ext uri="{FF2B5EF4-FFF2-40B4-BE49-F238E27FC236}">
                <a16:creationId xmlns:a16="http://schemas.microsoft.com/office/drawing/2014/main" id="{3B9E2527-F314-28D0-376A-8E97BD847332}"/>
              </a:ext>
            </a:extLst>
          </p:cNvPr>
          <p:cNvSpPr>
            <a:spLocks noGrp="1"/>
          </p:cNvSpPr>
          <p:nvPr>
            <p:ph type="subTitle" idx="1"/>
          </p:nvPr>
        </p:nvSpPr>
        <p:spPr>
          <a:xfrm>
            <a:off x="112228" y="1842030"/>
            <a:ext cx="8333710" cy="3456844"/>
          </a:xfrm>
        </p:spPr>
        <p:txBody>
          <a:bodyPr/>
          <a:lstStyle/>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Benefits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Access to safe drinking water</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Improved water quality</a:t>
            </a:r>
          </a:p>
          <a:p>
            <a:pPr marL="1143000" lvl="2" indent="-228600" algn="l">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Cost effective water treatment</a:t>
            </a:r>
            <a:endParaRPr lang="en-US" sz="1600" b="0"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Community Impact</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Reduce environmental impact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Sustainable water treatment</a:t>
            </a:r>
          </a:p>
          <a:p>
            <a:pPr marL="1143000" lvl="2" indent="-228600" algn="l">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Health and safety enhancement</a:t>
            </a:r>
            <a:endParaRPr lang="en-US" sz="1600" b="0"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Constraints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Energy consumption and cost</a:t>
            </a:r>
          </a:p>
          <a:p>
            <a:pPr marL="1143000" lvl="2" indent="-228600" algn="l">
              <a:buFont typeface="Arial" panose="020B0604020202020204" pitchFamily="34" charset="0"/>
              <a:buChar char="•"/>
            </a:pPr>
            <a:r>
              <a:rPr lang="en-US" sz="1600" b="0" i="1" dirty="0">
                <a:latin typeface="Calibri" panose="020F0502020204030204" pitchFamily="34" charset="0"/>
                <a:ea typeface="Calibri" panose="020F0502020204030204" pitchFamily="34" charset="0"/>
                <a:cs typeface="Calibri" panose="020F0502020204030204" pitchFamily="34" charset="0"/>
              </a:rPr>
              <a:t>Maintenance requirements</a:t>
            </a:r>
            <a:endParaRPr lang="en-US" sz="1600" b="1" i="1" dirty="0">
              <a:latin typeface="Calibri" panose="020F0502020204030204" pitchFamily="34" charset="0"/>
              <a:ea typeface="Calibri" panose="020F0502020204030204" pitchFamily="34" charset="0"/>
              <a:cs typeface="Calibri" panose="020F0502020204030204" pitchFamily="34" charset="0"/>
            </a:endParaRPr>
          </a:p>
          <a:p>
            <a:pPr marL="1143000" lvl="2" indent="-228600" algn="l">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Sludge management</a:t>
            </a:r>
          </a:p>
        </p:txBody>
      </p:sp>
    </p:spTree>
    <p:extLst>
      <p:ext uri="{BB962C8B-B14F-4D97-AF65-F5344CB8AC3E}">
        <p14:creationId xmlns:p14="http://schemas.microsoft.com/office/powerpoint/2010/main" val="91604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4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Justification</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430280" y="1123400"/>
            <a:ext cx="9687754" cy="517525"/>
          </a:xfrm>
        </p:spPr>
        <p:txBody>
          <a:bodyPr/>
          <a:lstStyle/>
          <a:p>
            <a:pPr>
              <a:lnSpc>
                <a:spcPct val="150000"/>
              </a:lnSpc>
            </a:pPr>
            <a:r>
              <a:rPr lang="en-US" dirty="0"/>
              <a:t>The team must explain clearly why and how each design is justified based on your data in the table below</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8" name="Subtitle 7">
            <a:extLst>
              <a:ext uri="{FF2B5EF4-FFF2-40B4-BE49-F238E27FC236}">
                <a16:creationId xmlns:a16="http://schemas.microsoft.com/office/drawing/2014/main" id="{A4CC2CD8-425C-C72C-405F-5F8519E2B3F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1885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BC5A-8A08-8341-A806-3DDF5108FEA8}"/>
              </a:ext>
            </a:extLst>
          </p:cNvPr>
          <p:cNvSpPr>
            <a:spLocks noGrp="1"/>
          </p:cNvSpPr>
          <p:nvPr>
            <p:ph type="ctrTitle"/>
          </p:nvPr>
        </p:nvSpPr>
        <p:spPr>
          <a:xfrm>
            <a:off x="636239" y="2785803"/>
            <a:ext cx="9687755" cy="584775"/>
          </a:xfrm>
        </p:spPr>
        <p:txBody>
          <a:bodyPr/>
          <a:lstStyle/>
          <a:p>
            <a:pPr algn="ctr"/>
            <a:r>
              <a:rPr lang="en-US" dirty="0"/>
              <a:t>Thank you</a:t>
            </a:r>
          </a:p>
        </p:txBody>
      </p:sp>
    </p:spTree>
    <p:extLst>
      <p:ext uri="{BB962C8B-B14F-4D97-AF65-F5344CB8AC3E}">
        <p14:creationId xmlns:p14="http://schemas.microsoft.com/office/powerpoint/2010/main" val="2679543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1B0A-42D8-844A-BB64-A233C4B48F77}"/>
              </a:ext>
            </a:extLst>
          </p:cNvPr>
          <p:cNvSpPr>
            <a:spLocks noGrp="1"/>
          </p:cNvSpPr>
          <p:nvPr>
            <p:ph type="ctrTitle"/>
          </p:nvPr>
        </p:nvSpPr>
        <p:spPr/>
        <p:txBody>
          <a:bodyPr/>
          <a:lstStyle/>
          <a:p>
            <a:r>
              <a:rPr lang="en-US" dirty="0"/>
              <a:t>Table of Content </a:t>
            </a:r>
          </a:p>
        </p:txBody>
      </p:sp>
      <p:sp>
        <p:nvSpPr>
          <p:cNvPr id="3" name="Subtitle 2">
            <a:extLst>
              <a:ext uri="{FF2B5EF4-FFF2-40B4-BE49-F238E27FC236}">
                <a16:creationId xmlns:a16="http://schemas.microsoft.com/office/drawing/2014/main" id="{0278A680-990B-C74A-89FB-D37BF8593C9A}"/>
              </a:ext>
            </a:extLst>
          </p:cNvPr>
          <p:cNvSpPr>
            <a:spLocks noGrp="1"/>
          </p:cNvSpPr>
          <p:nvPr>
            <p:ph type="subTitle" idx="1"/>
          </p:nvPr>
        </p:nvSpPr>
        <p:spPr>
          <a:xfrm>
            <a:off x="430280" y="1240971"/>
            <a:ext cx="9687754" cy="3452227"/>
          </a:xfrm>
        </p:spPr>
        <p:txBody>
          <a:bodyPr/>
          <a:lstStyle/>
          <a:p>
            <a:pPr marL="171450" indent="-171450">
              <a:buFont typeface="Arial" panose="020B0604020202020204" pitchFamily="34" charset="0"/>
              <a:buChar char="•"/>
            </a:pPr>
            <a:r>
              <a:rPr lang="en-US" sz="2000" dirty="0">
                <a:latin typeface="Abadi" panose="020B0604020104020204" pitchFamily="34" charset="0"/>
              </a:rPr>
              <a:t>Introduction</a:t>
            </a:r>
          </a:p>
          <a:p>
            <a:pPr marL="171450" indent="-171450">
              <a:buFont typeface="Arial" panose="020B0604020202020204" pitchFamily="34" charset="0"/>
              <a:buChar char="•"/>
            </a:pPr>
            <a:r>
              <a:rPr lang="en-US" sz="2000" dirty="0">
                <a:latin typeface="Abadi" panose="020B0604020104020204" pitchFamily="34" charset="0"/>
              </a:rPr>
              <a:t>Design Idea 1 - </a:t>
            </a:r>
            <a:r>
              <a:rPr lang="en-US" sz="2000" dirty="0">
                <a:solidFill>
                  <a:schemeClr val="tx1"/>
                </a:solidFill>
                <a:latin typeface="Abadi" panose="020B0604020104020204" pitchFamily="34" charset="0"/>
                <a:ea typeface="Calibri" panose="020F0502020204030204" pitchFamily="34" charset="0"/>
                <a:cs typeface="Calibri" panose="020F0502020204030204" pitchFamily="34" charset="0"/>
              </a:rPr>
              <a:t>Comprehensive Ion Exchange System For Nitrate Removal</a:t>
            </a:r>
          </a:p>
          <a:p>
            <a:pPr marL="171450" indent="-171450">
              <a:buFont typeface="Arial" panose="020B0604020202020204" pitchFamily="34" charset="0"/>
              <a:buChar char="•"/>
            </a:pPr>
            <a:r>
              <a:rPr lang="en-US" sz="2000" dirty="0">
                <a:latin typeface="Abadi" panose="020B0604020104020204" pitchFamily="34" charset="0"/>
              </a:rPr>
              <a:t>Design Idea 2 -</a:t>
            </a:r>
          </a:p>
          <a:p>
            <a:pPr marL="171450" indent="-171450">
              <a:buFont typeface="Arial" panose="020B0604020202020204" pitchFamily="34" charset="0"/>
              <a:buChar char="•"/>
            </a:pPr>
            <a:r>
              <a:rPr lang="en-US" sz="2000" dirty="0">
                <a:latin typeface="Abadi" panose="020B0604020104020204" pitchFamily="34" charset="0"/>
              </a:rPr>
              <a:t>Design Idea 3 -</a:t>
            </a:r>
          </a:p>
          <a:p>
            <a:pPr marL="171450" indent="-171450">
              <a:buFont typeface="Arial" panose="020B0604020202020204" pitchFamily="34" charset="0"/>
              <a:buChar char="•"/>
            </a:pPr>
            <a:r>
              <a:rPr lang="en-US" sz="2000" dirty="0">
                <a:latin typeface="Abadi" panose="020B0604020104020204" pitchFamily="34" charset="0"/>
              </a:rPr>
              <a:t>Design Idea 4 - </a:t>
            </a:r>
          </a:p>
          <a:p>
            <a:pPr marL="171450" indent="-171450">
              <a:buFont typeface="Arial" panose="020B0604020202020204" pitchFamily="34" charset="0"/>
              <a:buChar char="•"/>
            </a:pPr>
            <a:r>
              <a:rPr lang="en-US" sz="2000" dirty="0">
                <a:latin typeface="Abadi" panose="020B0604020104020204" pitchFamily="34" charset="0"/>
              </a:rPr>
              <a:t>Design Idea 5 -</a:t>
            </a:r>
          </a:p>
          <a:p>
            <a:pPr marL="171450" indent="-171450">
              <a:buFont typeface="Arial" panose="020B0604020202020204" pitchFamily="34" charset="0"/>
              <a:buChar char="•"/>
            </a:pPr>
            <a:r>
              <a:rPr lang="en-US" sz="2000" dirty="0">
                <a:latin typeface="Abadi" panose="020B0604020104020204" pitchFamily="34" charset="0"/>
              </a:rPr>
              <a:t>Design Idea 6 - </a:t>
            </a:r>
          </a:p>
          <a:p>
            <a:pPr marL="171450" indent="-171450">
              <a:buFont typeface="Arial" panose="020B0604020202020204" pitchFamily="34" charset="0"/>
              <a:buChar char="•"/>
            </a:pPr>
            <a:r>
              <a:rPr lang="en-US" sz="2000" dirty="0">
                <a:solidFill>
                  <a:schemeClr val="tx1"/>
                </a:solidFill>
                <a:latin typeface="Abadi" panose="020B0604020104020204" pitchFamily="34" charset="0"/>
                <a:ea typeface="Calibri" panose="020F0502020204030204" pitchFamily="34" charset="0"/>
                <a:cs typeface="Calibri" panose="020F0502020204030204" pitchFamily="34" charset="0"/>
              </a:rPr>
              <a:t>Justification</a:t>
            </a:r>
          </a:p>
        </p:txBody>
      </p:sp>
      <p:sp>
        <p:nvSpPr>
          <p:cNvPr id="5" name="Text Placeholder 4">
            <a:extLst>
              <a:ext uri="{FF2B5EF4-FFF2-40B4-BE49-F238E27FC236}">
                <a16:creationId xmlns:a16="http://schemas.microsoft.com/office/drawing/2014/main" id="{BCC86DBD-1952-0D40-A00E-AF2F2AE8290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96939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1896-B92F-E740-936F-9B599B806A3E}"/>
              </a:ext>
            </a:extLst>
          </p:cNvPr>
          <p:cNvSpPr>
            <a:spLocks noGrp="1"/>
          </p:cNvSpPr>
          <p:nvPr>
            <p:ph type="ctrTitle"/>
          </p:nvPr>
        </p:nvSpPr>
        <p:spPr/>
        <p:txBody>
          <a:bodyPr/>
          <a:lstStyle/>
          <a:p>
            <a:r>
              <a:rPr lang="en-US" b="1" dirty="0"/>
              <a:t>Jigalong (Introduction)</a:t>
            </a:r>
          </a:p>
        </p:txBody>
      </p:sp>
      <p:sp>
        <p:nvSpPr>
          <p:cNvPr id="3" name="Subtitle 2">
            <a:extLst>
              <a:ext uri="{FF2B5EF4-FFF2-40B4-BE49-F238E27FC236}">
                <a16:creationId xmlns:a16="http://schemas.microsoft.com/office/drawing/2014/main" id="{FF9A980B-7656-8542-84B4-2E5DFBC15377}"/>
              </a:ext>
            </a:extLst>
          </p:cNvPr>
          <p:cNvSpPr>
            <a:spLocks noGrp="1"/>
          </p:cNvSpPr>
          <p:nvPr>
            <p:ph type="subTitle" idx="1"/>
          </p:nvPr>
        </p:nvSpPr>
        <p:spPr>
          <a:xfrm>
            <a:off x="430280" y="1224643"/>
            <a:ext cx="10330249" cy="6750566"/>
          </a:xfrm>
        </p:spPr>
        <p:txBody>
          <a:bodyPr/>
          <a:lstStyle/>
          <a:p>
            <a:pPr marL="342900" indent="-342900" algn="just">
              <a:lnSpc>
                <a:spcPct val="100000"/>
              </a:lnSpc>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A little town called Jigalong can be found in Western Australia's Pilbara area. </a:t>
            </a:r>
          </a:p>
          <a:p>
            <a:pPr marL="342900" indent="-342900" algn="just">
              <a:lnSpc>
                <a:spcPct val="100000"/>
              </a:lnSpc>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The Jigalong people are part of the Martu Aboriginal group, which is one of the Indigenous Australian groups </a:t>
            </a:r>
          </a:p>
          <a:p>
            <a:pPr marL="342900" indent="-342900" algn="just">
              <a:lnSpc>
                <a:spcPct val="100000"/>
              </a:lnSpc>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The Martu Wangka language, also known as Martu Wangka or Wangka Maya, is used by the Jigalong people, members of the Martu Aboriginal tribe, to communicate.</a:t>
            </a:r>
          </a:p>
          <a:p>
            <a:pPr marL="342900" indent="-342900" algn="just">
              <a:lnSpc>
                <a:spcPct val="100000"/>
              </a:lnSpc>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The Martu culture is heavily rooted in cultural traditions and celebrations. These rituals serve a variety of purposes, and typically include components like singing, dancing, and storytelling.</a:t>
            </a:r>
          </a:p>
          <a:p>
            <a:pPr marL="342900" indent="-342900" algn="just">
              <a:lnSpc>
                <a:spcPct val="100000"/>
              </a:lnSpc>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About 427 people live in the isolated Aboriginal village of Jigalong. </a:t>
            </a:r>
          </a:p>
          <a:p>
            <a:pPr marL="342900" indent="-342900" algn="just">
              <a:buFont typeface="Arial" panose="020B0604020202020204" pitchFamily="34" charset="0"/>
              <a:buChar char="•"/>
            </a:pPr>
            <a:r>
              <a:rPr lang="en-US" sz="1800" i="1" dirty="0">
                <a:latin typeface="Calibri" panose="020F0502020204030204" pitchFamily="34" charset="0"/>
                <a:ea typeface="Calibri" panose="020F0502020204030204" pitchFamily="34" charset="0"/>
                <a:cs typeface="Calibri" panose="020F0502020204030204" pitchFamily="34" charset="0"/>
              </a:rPr>
              <a:t>Jigalong has to deal with the problem of contaminated water. The main chemical problems influencing water quality are nitrates and uranium. They are frequently found in the Goldfields and Pilbara region and also have natural origins. High levels of nitrate and uranium can be dangerous to one's health. Nitrates pose a serious risk, particularly to infants, by reducing the blood's ability to carry oxygen. This can result in the potentially fatal illness known as Blue Baby Syndrome, which is marked by infants' bluish skin tones and breathing issues</a:t>
            </a:r>
            <a:r>
              <a:rPr lang="en-US" sz="1800" dirty="0">
                <a:latin typeface="Calibri" panose="020F0502020204030204" pitchFamily="34" charset="0"/>
                <a:ea typeface="Calibri" panose="020F0502020204030204" pitchFamily="34" charset="0"/>
                <a:cs typeface="Calibri" panose="020F0502020204030204" pitchFamily="34" charset="0"/>
              </a:rPr>
              <a:t>. </a:t>
            </a:r>
          </a:p>
          <a:p>
            <a:pPr marL="342900" indent="-342900" algn="just">
              <a:lnSpc>
                <a:spcPct val="100000"/>
              </a:lnSpc>
              <a:buFont typeface="Arial" panose="020B0604020202020204" pitchFamily="34" charset="0"/>
              <a:buChar char="•"/>
            </a:pPr>
            <a:endParaRPr lang="en-US" sz="1800" i="1"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b="1" dirty="0"/>
          </a:p>
          <a:p>
            <a:endParaRPr lang="en-US" dirty="0"/>
          </a:p>
        </p:txBody>
      </p:sp>
      <p:sp>
        <p:nvSpPr>
          <p:cNvPr id="5" name="Text Placeholder 4">
            <a:extLst>
              <a:ext uri="{FF2B5EF4-FFF2-40B4-BE49-F238E27FC236}">
                <a16:creationId xmlns:a16="http://schemas.microsoft.com/office/drawing/2014/main" id="{5F69EAD5-AC02-BA4B-8DB1-42BE059DEFA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9375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a:xfrm>
            <a:off x="430280" y="449927"/>
            <a:ext cx="9687755" cy="1938992"/>
          </a:xfrm>
        </p:spPr>
        <p:txBody>
          <a:bodyPr/>
          <a:lstStyle/>
          <a:p>
            <a:r>
              <a:rPr lang="en-US" sz="2800" dirty="0">
                <a:solidFill>
                  <a:schemeClr val="tx1"/>
                </a:solidFill>
                <a:latin typeface="+mj-lt"/>
                <a:ea typeface="Calibri" panose="020F0502020204030204" pitchFamily="34" charset="0"/>
                <a:cs typeface="Calibri" panose="020F0502020204030204" pitchFamily="34" charset="0"/>
              </a:rPr>
              <a:t>Design Idea 1 - Comprehensive Ion Exchange System For Nitrate Removal</a:t>
            </a:r>
            <a:br>
              <a:rPr lang="en-US" dirty="0">
                <a:solidFill>
                  <a:schemeClr val="tx1"/>
                </a:solidFill>
                <a:latin typeface="+mj-lt"/>
                <a:ea typeface="Calibri" panose="020F0502020204030204" pitchFamily="34" charset="0"/>
                <a:cs typeface="Calibri" panose="020F0502020204030204" pitchFamily="34" charset="0"/>
              </a:rPr>
            </a:br>
            <a:br>
              <a:rPr lang="en-US" sz="3200" i="1" cap="none" dirty="0">
                <a:solidFill>
                  <a:schemeClr val="tx1"/>
                </a:solidFill>
                <a:latin typeface="Söhne"/>
                <a:ea typeface="Calibri" panose="020F0502020204030204" pitchFamily="34" charset="0"/>
                <a:cs typeface="Calibri" panose="020F0502020204030204" pitchFamily="34" charset="0"/>
              </a:rPr>
            </a:br>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DB01E05-2396-AAC9-19DC-1546D23A02BB}"/>
              </a:ext>
            </a:extLst>
          </p:cNvPr>
          <p:cNvSpPr>
            <a:spLocks noGrp="1"/>
          </p:cNvSpPr>
          <p:nvPr>
            <p:ph type="subTitle" idx="1"/>
          </p:nvPr>
        </p:nvSpPr>
        <p:spPr>
          <a:xfrm>
            <a:off x="221260" y="1735282"/>
            <a:ext cx="6991602" cy="3954929"/>
          </a:xfrm>
        </p:spPr>
        <p:txBody>
          <a:bodyPr/>
          <a:lstStyle/>
          <a:p>
            <a:r>
              <a:rPr lang="en-US" sz="1600" i="1" dirty="0">
                <a:latin typeface="Calibri" panose="020F0502020204030204" pitchFamily="34" charset="0"/>
                <a:ea typeface="Calibri" panose="020F0502020204030204" pitchFamily="34" charset="0"/>
                <a:cs typeface="Calibri" panose="020F0502020204030204" pitchFamily="34" charset="0"/>
              </a:rPr>
              <a:t>Utilizes resin-filled columns, where resin beads selectively capture nitrates, effectively purifying the water as it flows through. </a:t>
            </a:r>
          </a:p>
          <a:p>
            <a:endParaRPr lang="en-US" sz="1600" i="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Initiation of the water treatment process.</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Water to be sourced from local areas.</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Nitrate levels are assessed.</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Water flows through columns that contain resins, removing nitrates.</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Used for treating large quantities of water using similar resin technology.</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Final purification in households to ensure nitrate-free water.</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Purified water is then distributed for community consumption</a:t>
            </a:r>
          </a:p>
          <a:p>
            <a:pPr marL="285750" indent="-285750">
              <a:buFont typeface="Arial" panose="020B0604020202020204" pitchFamily="34" charset="0"/>
              <a:buChar char="•"/>
            </a:pPr>
            <a:r>
              <a:rPr lang="en-US" sz="1600" i="1" dirty="0">
                <a:latin typeface="Calibri" panose="020F0502020204030204" pitchFamily="34" charset="0"/>
                <a:ea typeface="Calibri" panose="020F0502020204030204" pitchFamily="34" charset="0"/>
                <a:cs typeface="Calibri" panose="020F0502020204030204" pitchFamily="34" charset="0"/>
              </a:rPr>
              <a:t>Regular checks on water quality and educating the community on water health</a:t>
            </a:r>
          </a:p>
        </p:txBody>
      </p:sp>
      <p:pic>
        <p:nvPicPr>
          <p:cNvPr id="8" name="Picture 7">
            <a:extLst>
              <a:ext uri="{FF2B5EF4-FFF2-40B4-BE49-F238E27FC236}">
                <a16:creationId xmlns:a16="http://schemas.microsoft.com/office/drawing/2014/main" id="{73403ACF-316D-F9BC-2571-0AC5703DF263}"/>
              </a:ext>
            </a:extLst>
          </p:cNvPr>
          <p:cNvPicPr>
            <a:picLocks noChangeAspect="1"/>
          </p:cNvPicPr>
          <p:nvPr/>
        </p:nvPicPr>
        <p:blipFill>
          <a:blip r:embed="rId3"/>
          <a:stretch>
            <a:fillRect/>
          </a:stretch>
        </p:blipFill>
        <p:spPr>
          <a:xfrm>
            <a:off x="6773393" y="1859973"/>
            <a:ext cx="4896011" cy="3512127"/>
          </a:xfrm>
          <a:prstGeom prst="rect">
            <a:avLst/>
          </a:prstGeom>
        </p:spPr>
      </p:pic>
    </p:spTree>
    <p:extLst>
      <p:ext uri="{BB962C8B-B14F-4D97-AF65-F5344CB8AC3E}">
        <p14:creationId xmlns:p14="http://schemas.microsoft.com/office/powerpoint/2010/main" val="20145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1</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549033" y="1250089"/>
            <a:ext cx="9687754" cy="517525"/>
          </a:xfrm>
        </p:spPr>
        <p:txBody>
          <a:bodyPr/>
          <a:lstStyle/>
          <a:p>
            <a:pPr marL="0" indent="0">
              <a:buNone/>
            </a:pPr>
            <a:r>
              <a:rPr lang="en-IN" sz="2200" i="1" dirty="0">
                <a:latin typeface="Calibri" panose="020F0502020204030204" pitchFamily="34" charset="0"/>
                <a:ea typeface="Calibri" panose="020F0502020204030204" pitchFamily="34" charset="0"/>
                <a:cs typeface="Calibri" panose="020F0502020204030204" pitchFamily="34" charset="0"/>
              </a:rPr>
              <a:t>Approaches</a:t>
            </a:r>
            <a:r>
              <a:rPr lang="en-IN" sz="2200" i="1" cap="none" dirty="0">
                <a:latin typeface="Calibri" panose="020F0502020204030204" pitchFamily="34" charset="0"/>
                <a:ea typeface="Calibri" panose="020F0502020204030204" pitchFamily="34" charset="0"/>
                <a:cs typeface="Calibri" panose="020F0502020204030204" pitchFamily="34" charset="0"/>
              </a:rPr>
              <a:t>:</a:t>
            </a: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Analyse</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US" sz="1800" i="1" cap="none" dirty="0">
                <a:latin typeface="Calibri" panose="020F0502020204030204" pitchFamily="34" charset="0"/>
                <a:ea typeface="Calibri" panose="020F0502020204030204" pitchFamily="34" charset="0"/>
                <a:cs typeface="Calibri" panose="020F0502020204030204" pitchFamily="34" charset="0"/>
              </a:rPr>
              <a:t>nitrate concentration in water using spectrophotometry.</a:t>
            </a: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Reduce</a:t>
            </a:r>
            <a:r>
              <a:rPr lang="en-IN" sz="1800" i="1" cap="none" dirty="0">
                <a:latin typeface="Calibri" panose="020F0502020204030204" pitchFamily="34" charset="0"/>
                <a:ea typeface="Calibri" panose="020F0502020204030204" pitchFamily="34" charset="0"/>
                <a:cs typeface="Calibri" panose="020F0502020204030204" pitchFamily="34" charset="0"/>
              </a:rPr>
              <a:t>: </a:t>
            </a:r>
            <a:r>
              <a:rPr lang="en-IN" sz="1800" i="1" dirty="0">
                <a:latin typeface="Calibri" panose="020F0502020204030204" pitchFamily="34" charset="0"/>
                <a:ea typeface="Calibri" panose="020F0502020204030204" pitchFamily="34" charset="0"/>
                <a:cs typeface="Calibri" panose="020F0502020204030204" pitchFamily="34" charset="0"/>
              </a:rPr>
              <a:t>nitrate level using Ion exchange.</a:t>
            </a:r>
            <a:endParaRPr lang="en-IN" sz="1800" i="1" cap="none" dirty="0">
              <a:latin typeface="Calibri" panose="020F0502020204030204" pitchFamily="34" charset="0"/>
              <a:ea typeface="Calibri" panose="020F0502020204030204" pitchFamily="34" charset="0"/>
              <a:cs typeface="Calibri" panose="020F0502020204030204" pitchFamily="34" charset="0"/>
            </a:endParaRPr>
          </a:p>
          <a:p>
            <a:pPr lvl="1"/>
            <a:r>
              <a:rPr lang="en-IN" sz="1800" b="1" i="1" cap="none" dirty="0">
                <a:latin typeface="Calibri" panose="020F0502020204030204" pitchFamily="34" charset="0"/>
                <a:ea typeface="Calibri" panose="020F0502020204030204" pitchFamily="34" charset="0"/>
                <a:cs typeface="Calibri" panose="020F0502020204030204" pitchFamily="34" charset="0"/>
              </a:rPr>
              <a:t>Prevent</a:t>
            </a:r>
            <a:r>
              <a:rPr lang="en-IN" sz="1800" i="1" cap="none" dirty="0">
                <a:latin typeface="Calibri" panose="020F0502020204030204" pitchFamily="34" charset="0"/>
                <a:ea typeface="Calibri" panose="020F0502020204030204" pitchFamily="34" charset="0"/>
                <a:cs typeface="Calibri" panose="020F0502020204030204" pitchFamily="34" charset="0"/>
              </a:rPr>
              <a:t>: continuous Water Quality Monitoring And Community Education.</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TextBox 5">
            <a:extLst>
              <a:ext uri="{FF2B5EF4-FFF2-40B4-BE49-F238E27FC236}">
                <a16:creationId xmlns:a16="http://schemas.microsoft.com/office/drawing/2014/main" id="{3C9B5FBD-5EEF-8856-FBBF-2E925E3B8FB1}"/>
              </a:ext>
            </a:extLst>
          </p:cNvPr>
          <p:cNvSpPr txBox="1"/>
          <p:nvPr/>
        </p:nvSpPr>
        <p:spPr>
          <a:xfrm>
            <a:off x="430280" y="2949499"/>
            <a:ext cx="4558146" cy="1908215"/>
          </a:xfrm>
          <a:prstGeom prst="rect">
            <a:avLst/>
          </a:prstGeom>
          <a:noFill/>
        </p:spPr>
        <p:txBody>
          <a:bodyPr wrap="square">
            <a:spAutoFit/>
          </a:bodyPr>
          <a:lstStyle/>
          <a:p>
            <a:r>
              <a:rPr lang="en-IN" sz="2000" b="1" i="1" dirty="0">
                <a:latin typeface="Calibri" panose="020F0502020204030204" pitchFamily="34" charset="0"/>
                <a:ea typeface="Calibri" panose="020F0502020204030204" pitchFamily="34" charset="0"/>
                <a:cs typeface="Calibri" panose="020F0502020204030204" pitchFamily="34" charset="0"/>
              </a:rPr>
              <a:t>Technology:</a:t>
            </a:r>
          </a:p>
          <a:p>
            <a:endParaRPr lang="en-IN" i="1" dirty="0">
              <a:latin typeface="Calibri" panose="020F0502020204030204" pitchFamily="34" charset="0"/>
              <a:ea typeface="Calibri" panose="020F0502020204030204" pitchFamily="34" charset="0"/>
              <a:cs typeface="Calibri" panose="020F0502020204030204" pitchFamily="34" charset="0"/>
            </a:endParaRPr>
          </a:p>
          <a:p>
            <a:r>
              <a:rPr lang="en-IN" sz="1600" b="1" i="1" dirty="0">
                <a:latin typeface="Calibri" panose="020F0502020204030204" pitchFamily="34" charset="0"/>
                <a:ea typeface="Calibri" panose="020F0502020204030204" pitchFamily="34" charset="0"/>
                <a:cs typeface="Calibri" panose="020F0502020204030204" pitchFamily="34" charset="0"/>
              </a:rPr>
              <a:t>Ion Exchange</a:t>
            </a:r>
          </a:p>
          <a:p>
            <a:endParaRPr lang="en-US" sz="1600" i="1" dirty="0">
              <a:latin typeface="Calibri" panose="020F0502020204030204" pitchFamily="34" charset="0"/>
              <a:ea typeface="Calibri" panose="020F0502020204030204" pitchFamily="34" charset="0"/>
              <a:cs typeface="Calibri" panose="020F0502020204030204" pitchFamily="34" charset="0"/>
            </a:endParaRPr>
          </a:p>
          <a:p>
            <a:r>
              <a:rPr lang="en-US" sz="1600" i="1" dirty="0">
                <a:latin typeface="Calibri" panose="020F0502020204030204" pitchFamily="34" charset="0"/>
                <a:ea typeface="Calibri" panose="020F0502020204030204" pitchFamily="34" charset="0"/>
                <a:cs typeface="Calibri" panose="020F0502020204030204" pitchFamily="34" charset="0"/>
              </a:rPr>
              <a:t>Uses resin beads to remove contaminants like nitrates, purifying the water in columns, reactors, and POU units</a:t>
            </a:r>
          </a:p>
        </p:txBody>
      </p:sp>
      <p:sp>
        <p:nvSpPr>
          <p:cNvPr id="7" name="TextBox 6">
            <a:extLst>
              <a:ext uri="{FF2B5EF4-FFF2-40B4-BE49-F238E27FC236}">
                <a16:creationId xmlns:a16="http://schemas.microsoft.com/office/drawing/2014/main" id="{49315EB2-6761-48B2-D744-A2C6006844C6}"/>
              </a:ext>
            </a:extLst>
          </p:cNvPr>
          <p:cNvSpPr txBox="1"/>
          <p:nvPr/>
        </p:nvSpPr>
        <p:spPr>
          <a:xfrm>
            <a:off x="5185063" y="2949499"/>
            <a:ext cx="4837479" cy="3139321"/>
          </a:xfrm>
          <a:prstGeom prst="rect">
            <a:avLst/>
          </a:prstGeom>
          <a:noFill/>
        </p:spPr>
        <p:txBody>
          <a:bodyPr wrap="square">
            <a:spAutoFit/>
          </a:bodyPr>
          <a:lstStyle/>
          <a:p>
            <a:r>
              <a:rPr lang="en-US" sz="2000" b="1" i="1" dirty="0">
                <a:latin typeface="Calibri" panose="020F0502020204030204" pitchFamily="34" charset="0"/>
                <a:ea typeface="Calibri" panose="020F0502020204030204" pitchFamily="34" charset="0"/>
                <a:cs typeface="Calibri" panose="020F0502020204030204" pitchFamily="34" charset="0"/>
              </a:rPr>
              <a:t>Devices:</a:t>
            </a: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sz="1600" b="1" i="1" dirty="0">
                <a:latin typeface="Calibri" panose="020F0502020204030204" pitchFamily="34" charset="0"/>
                <a:ea typeface="Calibri" panose="020F0502020204030204" pitchFamily="34" charset="0"/>
                <a:cs typeface="Calibri" panose="020F0502020204030204" pitchFamily="34" charset="0"/>
              </a:rPr>
              <a:t>Ion Exchange Resin Columns </a:t>
            </a:r>
            <a:r>
              <a:rPr lang="en-US" sz="1600" i="1" dirty="0">
                <a:latin typeface="Calibri" panose="020F0502020204030204" pitchFamily="34" charset="0"/>
                <a:ea typeface="Calibri" panose="020F0502020204030204" pitchFamily="34" charset="0"/>
                <a:cs typeface="Calibri" panose="020F0502020204030204" pitchFamily="34" charset="0"/>
              </a:rPr>
              <a:t>– </a:t>
            </a:r>
          </a:p>
          <a:p>
            <a:r>
              <a:rPr lang="en-US" sz="1600" i="1" dirty="0">
                <a:latin typeface="Calibri" panose="020F0502020204030204" pitchFamily="34" charset="0"/>
                <a:ea typeface="Calibri" panose="020F0502020204030204" pitchFamily="34" charset="0"/>
                <a:cs typeface="Calibri" panose="020F0502020204030204" pitchFamily="34" charset="0"/>
              </a:rPr>
              <a:t>Built with high-quality materials resistant to corrosion, they play a pivotal role in reducing nitrates. </a:t>
            </a:r>
          </a:p>
          <a:p>
            <a:r>
              <a:rPr lang="en-US" sz="1600" b="1" i="1" dirty="0">
                <a:latin typeface="Calibri" panose="020F0502020204030204" pitchFamily="34" charset="0"/>
                <a:ea typeface="Calibri" panose="020F0502020204030204" pitchFamily="34" charset="0"/>
                <a:cs typeface="Calibri" panose="020F0502020204030204" pitchFamily="34" charset="0"/>
              </a:rPr>
              <a:t>Packed-Bed Ion Exchange Reactors – </a:t>
            </a:r>
          </a:p>
          <a:p>
            <a:r>
              <a:rPr lang="en-US" sz="1600" i="1" dirty="0">
                <a:latin typeface="Calibri" panose="020F0502020204030204" pitchFamily="34" charset="0"/>
                <a:ea typeface="Calibri" panose="020F0502020204030204" pitchFamily="34" charset="0"/>
                <a:cs typeface="Calibri" panose="020F0502020204030204" pitchFamily="34" charset="0"/>
              </a:rPr>
              <a:t>Featuring advanced valves and monitoring, these reactors guarantee consistent water flow and thorough purification.</a:t>
            </a:r>
          </a:p>
          <a:p>
            <a:r>
              <a:rPr lang="en-US" sz="1600" b="1" i="1" dirty="0">
                <a:latin typeface="Calibri" panose="020F0502020204030204" pitchFamily="34" charset="0"/>
                <a:ea typeface="Calibri" panose="020F0502020204030204" pitchFamily="34" charset="0"/>
                <a:cs typeface="Calibri" panose="020F0502020204030204" pitchFamily="34" charset="0"/>
              </a:rPr>
              <a:t>POU Devices – </a:t>
            </a:r>
          </a:p>
          <a:p>
            <a:r>
              <a:rPr lang="en-US" sz="1600" i="1" dirty="0">
                <a:latin typeface="Calibri" panose="020F0502020204030204" pitchFamily="34" charset="0"/>
                <a:ea typeface="Calibri" panose="020F0502020204030204" pitchFamily="34" charset="0"/>
                <a:cs typeface="Calibri" panose="020F0502020204030204" pitchFamily="34" charset="0"/>
              </a:rPr>
              <a:t>Precision-engineered for peak purification, they act as the final barrier between impurities and the community.</a:t>
            </a:r>
          </a:p>
        </p:txBody>
      </p:sp>
    </p:spTree>
    <p:extLst>
      <p:ext uri="{BB962C8B-B14F-4D97-AF65-F5344CB8AC3E}">
        <p14:creationId xmlns:p14="http://schemas.microsoft.com/office/powerpoint/2010/main" val="304115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1</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0" indent="0" algn="l">
              <a:buNone/>
            </a:pPr>
            <a:r>
              <a:rPr lang="en-IN" sz="2400" b="1" i="0" dirty="0">
                <a:effectLst/>
                <a:latin typeface="Calibri" panose="020F0502020204030204" pitchFamily="34" charset="0"/>
                <a:ea typeface="Calibri" panose="020F0502020204030204" pitchFamily="34" charset="0"/>
                <a:cs typeface="Calibri" panose="020F0502020204030204" pitchFamily="34" charset="0"/>
              </a:rPr>
              <a:t>Benefits, Community Impact &amp; Constraints</a:t>
            </a:r>
            <a:endParaRPr lang="en-US" sz="2200" b="0"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endParaRPr lang="en-US" sz="1600" b="1" i="1" cap="none" dirty="0">
              <a:latin typeface="Calibri" panose="020F0502020204030204" pitchFamily="34" charset="0"/>
              <a:ea typeface="Calibri" panose="020F0502020204030204" pitchFamily="34" charset="0"/>
              <a:cs typeface="Calibri" panose="020F0502020204030204" pitchFamily="34" charset="0"/>
            </a:endParaRP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Benefits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Improved Community Health.</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Scalable Design For Future Needs.</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Assurance Of Water Purity In Every Home.</a:t>
            </a: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Community Impact</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A Healthier Future With Reduced Nitrate Intake.</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Education On Water Health For Community Empowerment.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Serving As A Model For Other Communities.</a:t>
            </a:r>
          </a:p>
          <a:p>
            <a:pPr marL="457200" lvl="1" indent="0" algn="l">
              <a:buNone/>
            </a:pPr>
            <a:r>
              <a:rPr lang="en-US" sz="1600" b="1" i="1" cap="none" dirty="0">
                <a:latin typeface="Calibri" panose="020F0502020204030204" pitchFamily="34" charset="0"/>
                <a:ea typeface="Calibri" panose="020F0502020204030204" pitchFamily="34" charset="0"/>
                <a:cs typeface="Calibri" panose="020F0502020204030204" pitchFamily="34" charset="0"/>
              </a:rPr>
              <a:t>Constraints</a:t>
            </a:r>
            <a:r>
              <a:rPr lang="en-US" sz="1600" b="0" i="1" cap="none" dirty="0">
                <a:latin typeface="Calibri" panose="020F0502020204030204" pitchFamily="34" charset="0"/>
                <a:ea typeface="Calibri" panose="020F0502020204030204" pitchFamily="34" charset="0"/>
                <a:cs typeface="Calibri" panose="020F0502020204030204" pitchFamily="34" charset="0"/>
              </a:rPr>
              <a:t>:</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Need For Ongoing System Maintenance.</a:t>
            </a:r>
          </a:p>
          <a:p>
            <a:pPr marL="1143000" lvl="2" indent="-228600" algn="l">
              <a:buFont typeface="Arial" panose="020B0604020202020204" pitchFamily="34" charset="0"/>
              <a:buChar char="•"/>
            </a:pPr>
            <a:r>
              <a:rPr lang="en-US" sz="1600" b="0" i="1" cap="none" dirty="0">
                <a:latin typeface="Calibri" panose="020F0502020204030204" pitchFamily="34" charset="0"/>
                <a:ea typeface="Calibri" panose="020F0502020204030204" pitchFamily="34" charset="0"/>
                <a:cs typeface="Calibri" panose="020F0502020204030204" pitchFamily="34" charset="0"/>
              </a:rPr>
              <a:t>Initial Financial Investment ($150,000 to $200,000)</a:t>
            </a:r>
          </a:p>
          <a:p>
            <a:pPr marL="285750"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76580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2</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AU" dirty="0"/>
              <a:t>Design idea (your own diagram explaining your concept)</a:t>
            </a: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DB01E05-2396-AAC9-19DC-1546D23A02BB}"/>
              </a:ext>
            </a:extLst>
          </p:cNvPr>
          <p:cNvSpPr>
            <a:spLocks noGrp="1"/>
          </p:cNvSpPr>
          <p:nvPr>
            <p:ph type="subTitle" idx="1"/>
          </p:nvPr>
        </p:nvSpPr>
        <p:spPr/>
        <p:txBody>
          <a:bodyPr/>
          <a:lstStyle/>
          <a:p>
            <a:r>
              <a:rPr lang="en-US" b="1" dirty="0"/>
              <a:t>Use dot points and images</a:t>
            </a:r>
          </a:p>
        </p:txBody>
      </p:sp>
    </p:spTree>
    <p:extLst>
      <p:ext uri="{BB962C8B-B14F-4D97-AF65-F5344CB8AC3E}">
        <p14:creationId xmlns:p14="http://schemas.microsoft.com/office/powerpoint/2010/main" val="253480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 2</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pPr marL="285750" indent="-285750">
              <a:lnSpc>
                <a:spcPct val="150000"/>
              </a:lnSpc>
              <a:buFont typeface="Arial" panose="020B0604020202020204" pitchFamily="34" charset="0"/>
              <a:buChar char="•"/>
            </a:pPr>
            <a:r>
              <a:rPr lang="en-AU" dirty="0"/>
              <a:t>What are your three different approaches in different stages of your design?</a:t>
            </a:r>
          </a:p>
          <a:p>
            <a:pPr marL="285750" indent="-285750">
              <a:lnSpc>
                <a:spcPct val="150000"/>
              </a:lnSpc>
              <a:buFont typeface="Arial" panose="020B0604020202020204" pitchFamily="34" charset="0"/>
              <a:buChar char="•"/>
            </a:pPr>
            <a:r>
              <a:rPr lang="en-US" dirty="0"/>
              <a:t>What are your technologies and devices used in your design?</a:t>
            </a:r>
          </a:p>
          <a:p>
            <a:endParaRPr lang="en-US" dirty="0"/>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dirty="0"/>
          </a:p>
        </p:txBody>
      </p:sp>
      <p:sp>
        <p:nvSpPr>
          <p:cNvPr id="6" name="Subtitle 2">
            <a:extLst>
              <a:ext uri="{FF2B5EF4-FFF2-40B4-BE49-F238E27FC236}">
                <a16:creationId xmlns:a16="http://schemas.microsoft.com/office/drawing/2014/main" id="{0B26BE5E-1755-5556-F134-EDB94FFF4AB8}"/>
              </a:ext>
            </a:extLst>
          </p:cNvPr>
          <p:cNvSpPr>
            <a:spLocks noGrp="1"/>
          </p:cNvSpPr>
          <p:nvPr>
            <p:ph type="subTitle" idx="1"/>
          </p:nvPr>
        </p:nvSpPr>
        <p:spPr>
          <a:xfrm>
            <a:off x="430280" y="3050950"/>
            <a:ext cx="9687754" cy="276999"/>
          </a:xfrm>
        </p:spPr>
        <p:txBody>
          <a:bodyPr/>
          <a:lstStyle/>
          <a:p>
            <a:r>
              <a:rPr lang="en-US" b="1" dirty="0"/>
              <a:t>Use dot points and images</a:t>
            </a:r>
          </a:p>
        </p:txBody>
      </p:sp>
    </p:spTree>
    <p:extLst>
      <p:ext uri="{BB962C8B-B14F-4D97-AF65-F5344CB8AC3E}">
        <p14:creationId xmlns:p14="http://schemas.microsoft.com/office/powerpoint/2010/main" val="1178477337"/>
      </p:ext>
    </p:extLst>
  </p:cSld>
  <p:clrMapOvr>
    <a:masterClrMapping/>
  </p:clrMapOvr>
</p:sld>
</file>

<file path=ppt/theme/theme1.xml><?xml version="1.0" encoding="utf-8"?>
<a:theme xmlns:a="http://schemas.openxmlformats.org/drawingml/2006/main" name="Swinburne">
  <a:themeElements>
    <a:clrScheme name="Swinburne">
      <a:dk1>
        <a:srgbClr val="000000"/>
      </a:dk1>
      <a:lt1>
        <a:sysClr val="window" lastClr="FFFFFF"/>
      </a:lt1>
      <a:dk2>
        <a:srgbClr val="3D3A3B"/>
      </a:dk2>
      <a:lt2>
        <a:srgbClr val="E7E7E8"/>
      </a:lt2>
      <a:accent1>
        <a:srgbClr val="3D3A3B"/>
      </a:accent1>
      <a:accent2>
        <a:srgbClr val="E7E7E8"/>
      </a:accent2>
      <a:accent3>
        <a:srgbClr val="A5A5A5"/>
      </a:accent3>
      <a:accent4>
        <a:srgbClr val="BFBFBF"/>
      </a:accent4>
      <a:accent5>
        <a:srgbClr val="D8D8D8"/>
      </a:accent5>
      <a:accent6>
        <a:srgbClr val="F2F2F2"/>
      </a:accent6>
      <a:hlink>
        <a:srgbClr val="0563C1"/>
      </a:hlink>
      <a:folHlink>
        <a:srgbClr val="954F72"/>
      </a:folHlink>
    </a:clrScheme>
    <a:fontScheme name="SwinburneFonts">
      <a:majorFont>
        <a:latin typeface="Barlow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 id="{2F5F439F-722C-4FD2-84ED-4D1CD1AFAB38}" vid="{5462BE9E-DCA2-451B-A3C6-85FCFC982355}"/>
    </a:ext>
  </a:extLst>
</a:theme>
</file>

<file path=ppt/theme/theme2.xml><?xml version="1.0" encoding="utf-8"?>
<a:theme xmlns:a="http://schemas.openxmlformats.org/drawingml/2006/main" name="Swinburne - Light">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Template-Standard.potx [Read-Only]" id="{756BC337-38CE-44BA-B896-85768D508A04}" vid="{9554A963-9F5C-4F0C-9853-3723F7E40F3B}"/>
    </a:ext>
  </a:extLst>
</a:theme>
</file>

<file path=ppt/theme/theme3.xml><?xml version="1.0" encoding="utf-8"?>
<a:theme xmlns:a="http://schemas.openxmlformats.org/drawingml/2006/main" name="Swinburne - Colourful Titles">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Template-Standard.potx [Read-Only]" id="{756BC337-38CE-44BA-B896-85768D508A04}" vid="{CC3D3B01-8BE9-4307-AD09-768CABEC5801}"/>
    </a:ext>
  </a:extLst>
</a:theme>
</file>

<file path=ppt/theme/theme4.xml><?xml version="1.0" encoding="utf-8"?>
<a:theme xmlns:a="http://schemas.openxmlformats.org/drawingml/2006/main" name="Swinburne - Dark">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wide-PPT-Template_JF" id="{EFF4B9AF-445E-B24D-B9E2-CEAE88E6D320}" vid="{9ECE9064-D06A-8749-A6C2-4D09428F76C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4A9E6E55628542A9E00D522079AB8A" ma:contentTypeVersion="13" ma:contentTypeDescription="Create a new document." ma:contentTypeScope="" ma:versionID="bc9d5ad7b866290eeea8d0330b62b471">
  <xsd:schema xmlns:xsd="http://www.w3.org/2001/XMLSchema" xmlns:xs="http://www.w3.org/2001/XMLSchema" xmlns:p="http://schemas.microsoft.com/office/2006/metadata/properties" xmlns:ns2="6db94942-8a34-4a30-a8e6-78b89cf29212" xmlns:ns3="32a27114-0f9b-470d-a484-01f5ccaf5a0e" targetNamespace="http://schemas.microsoft.com/office/2006/metadata/properties" ma:root="true" ma:fieldsID="b30f91d08ecb2ef14acd979bef34f993" ns2:_="" ns3:_="">
    <xsd:import namespace="6db94942-8a34-4a30-a8e6-78b89cf29212"/>
    <xsd:import namespace="32a27114-0f9b-470d-a484-01f5ccaf5a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b94942-8a34-4a30-a8e6-78b89cf292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a27114-0f9b-470d-a484-01f5ccaf5a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4C5A5F-5895-4E78-BACE-B717DFEC299E}">
  <ds:schemaRefs>
    <ds:schemaRef ds:uri="http://schemas.microsoft.com/sharepoint/v3/contenttype/forms"/>
  </ds:schemaRefs>
</ds:datastoreItem>
</file>

<file path=customXml/itemProps2.xml><?xml version="1.0" encoding="utf-8"?>
<ds:datastoreItem xmlns:ds="http://schemas.openxmlformats.org/officeDocument/2006/customXml" ds:itemID="{7F8B5A9C-D132-4FCF-951F-362122C708F1}">
  <ds:schemaRefs>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6db94942-8a34-4a30-a8e6-78b89cf29212"/>
    <ds:schemaRef ds:uri="32a27114-0f9b-470d-a484-01f5ccaf5a0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E64B8229-934D-4FDB-94FE-E9083E54B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b94942-8a34-4a30-a8e6-78b89cf29212"/>
    <ds:schemaRef ds:uri="32a27114-0f9b-470d-a484-01f5ccaf5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Swinburne</Template>
  <TotalTime>3261</TotalTime>
  <Words>1289</Words>
  <Application>Microsoft Office PowerPoint</Application>
  <PresentationFormat>Widescreen</PresentationFormat>
  <Paragraphs>166</Paragraphs>
  <Slides>21</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21</vt:i4>
      </vt:variant>
    </vt:vector>
  </HeadingPairs>
  <TitlesOfParts>
    <vt:vector size="36" baseType="lpstr">
      <vt:lpstr>Abadi</vt:lpstr>
      <vt:lpstr>Open Sans</vt:lpstr>
      <vt:lpstr>Arial</vt:lpstr>
      <vt:lpstr>Calibri</vt:lpstr>
      <vt:lpstr>Open Sans Light</vt:lpstr>
      <vt:lpstr>Open Sans Semibold</vt:lpstr>
      <vt:lpstr>Söhne</vt:lpstr>
      <vt:lpstr>Montserrat</vt:lpstr>
      <vt:lpstr>Open Sans Extrabold</vt:lpstr>
      <vt:lpstr>Barlow Light</vt:lpstr>
      <vt:lpstr>Barlow SemiBold</vt:lpstr>
      <vt:lpstr>Swinburne</vt:lpstr>
      <vt:lpstr>Swinburne - Light</vt:lpstr>
      <vt:lpstr>Swinburne - Colourful Titles</vt:lpstr>
      <vt:lpstr>Swinburne - Dark</vt:lpstr>
      <vt:lpstr>Project Presentation and Demonstration</vt:lpstr>
      <vt:lpstr>PowerPoint Presentation</vt:lpstr>
      <vt:lpstr>Table of Content </vt:lpstr>
      <vt:lpstr>Jigalong (Introduction)</vt:lpstr>
      <vt:lpstr>Design Idea 1 - Comprehensive Ion Exchange System For Nitrate Removal  </vt:lpstr>
      <vt:lpstr>Design idea 1</vt:lpstr>
      <vt:lpstr>Design idea 1</vt:lpstr>
      <vt:lpstr>Design idea 2</vt:lpstr>
      <vt:lpstr>Design idea 2</vt:lpstr>
      <vt:lpstr>Design idea 2</vt:lpstr>
      <vt:lpstr>Design idea 3- Ultrafiltration</vt:lpstr>
      <vt:lpstr>Design idea 3</vt:lpstr>
      <vt:lpstr>Design idea 3</vt:lpstr>
      <vt:lpstr>Design idea 4</vt:lpstr>
      <vt:lpstr>Design idea 4</vt:lpstr>
      <vt:lpstr>Design idea 4</vt:lpstr>
      <vt:lpstr>Design idea 5 - Advanced Electrocoagulation Process for Multi-Contaminant Removal.</vt:lpstr>
      <vt:lpstr>Design idea 5</vt:lpstr>
      <vt:lpstr>Design idea 5</vt:lpstr>
      <vt:lpstr>Justification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 Walsh</dc:creator>
  <cp:lastModifiedBy>JANAKA MUTHUNAYAKE</cp:lastModifiedBy>
  <cp:revision>169</cp:revision>
  <dcterms:created xsi:type="dcterms:W3CDTF">2021-04-21T06:12:21Z</dcterms:created>
  <dcterms:modified xsi:type="dcterms:W3CDTF">2023-10-17T03:57:23Z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0x010100144A9E6E55628542A9E00D522079AB8A</vt:lpwstr>
  </property>
</Properties>
</file>